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56" r:id="rId2"/>
    <p:sldId id="264" r:id="rId3"/>
    <p:sldId id="259" r:id="rId4"/>
    <p:sldId id="265" r:id="rId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SPC207" initials="M" lastIdx="1" clrIdx="0">
    <p:extLst>
      <p:ext uri="{19B8F6BF-5375-455C-9EA6-DF929625EA0E}">
        <p15:presenceInfo xmlns:p15="http://schemas.microsoft.com/office/powerpoint/2012/main" userId="S-1-5-21-728192949-3075534961-2449260263-9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10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3F31E6B-7118-4634-834D-6356DD43C657}" type="datetimeFigureOut">
              <a:rPr kumimoji="1" lang="ja-JP" altLang="en-US" smtClean="0"/>
              <a:t>2023/8/18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A9A81A4-7857-41FD-9A35-907E02CAB9A8}" type="slidenum">
              <a:rPr kumimoji="1" lang="ja-JP" altLang="en-US" smtClean="0"/>
              <a:t>‹#›</a:t>
            </a:fld>
            <a:endParaRPr kumimoji="1" lang="ja-JP" altLang="en-US"/>
          </a:p>
        </p:txBody>
      </p:sp>
    </p:spTree>
    <p:extLst>
      <p:ext uri="{BB962C8B-B14F-4D97-AF65-F5344CB8AC3E}">
        <p14:creationId xmlns:p14="http://schemas.microsoft.com/office/powerpoint/2010/main" val="22196247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chemeClr val="accent1"/>
                </a:solidFill>
                <a:effectLst>
                  <a:outerShdw dist="38100" dir="2700000" algn="tl" rotWithShape="0">
                    <a:schemeClr val="accent1"/>
                  </a:outerShdw>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chemeClr val="accent1"/>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AF52534-9D84-4FA2-9604-0EB7B320A716}" type="datetime1">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D9123CAF-60B6-4D76-A75A-CD360642081D}" type="slidenum">
              <a:rPr kumimoji="1" lang="ja-JP" altLang="en-US" smtClean="0"/>
              <a:t>‹#›</a:t>
            </a:fld>
            <a:endParaRPr kumimoji="1" lang="ja-JP" altLang="en-US"/>
          </a:p>
        </p:txBody>
      </p:sp>
      <p:cxnSp>
        <p:nvCxnSpPr>
          <p:cNvPr id="8" name="Straight Connector 7"/>
          <p:cNvCxnSpPr/>
          <p:nvPr/>
        </p:nvCxnSpPr>
        <p:spPr>
          <a:xfrm>
            <a:off x="1483995" y="3733800"/>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589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626E1C-D9C7-479C-9E07-F72393FCEC5F}" type="datetime1">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3591992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04CE76-B355-4DD0-9C33-CD4974DFCC6A}" type="datetime1">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1212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BB1D4-3DBB-4765-B62D-5FA2E4686A43}" type="datetime1">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789979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3AA66D-8C1D-41C4-BBBC-8F82147B1CB4}" type="datetime1">
              <a:rPr kumimoji="1" lang="ja-JP" altLang="en-US" smtClean="0"/>
              <a:t>2023/8/18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13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8C3521-636C-4791-BD13-7505D953A7F0}" type="datetime1">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3714231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B5DFAB-C1BF-4D7E-8599-0761C8200D32}" type="datetime1">
              <a:rPr kumimoji="1" lang="ja-JP" altLang="en-US" smtClean="0"/>
              <a:t>2023/8/18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161401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1838DB-9B5E-43F9-81E0-ED3829AA9AB6}" type="datetime1">
              <a:rPr kumimoji="1" lang="ja-JP" altLang="en-US" smtClean="0"/>
              <a:t>2023/8/18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199241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4894D-4C29-4DF2-BC79-0132744CB630}" type="datetime1">
              <a:rPr kumimoji="1" lang="ja-JP" altLang="en-US" smtClean="0"/>
              <a:t>2023/8/18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271093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ja-JP" altLang="en-US"/>
              <a:t>マスター タイトルの書式設定</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9BA9C2-6F3B-42A2-AA18-244511C73C26}" type="datetime1">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3167089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DDCD7C-D694-4F24-A45B-5B7961C17D54}" type="datetime1">
              <a:rPr kumimoji="1" lang="ja-JP" altLang="en-US" smtClean="0"/>
              <a:t>2023/8/18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402430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5E17907B-4856-4ECE-ADBA-940ED12476B8}" type="datetime1">
              <a:rPr kumimoji="1" lang="ja-JP" altLang="en-US" smtClean="0"/>
              <a:t>2023/8/18</a:t>
            </a:fld>
            <a:endParaRPr kumimoji="1" lang="ja-JP" alt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kumimoji="1" lang="ja-JP" alt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D9123CAF-60B6-4D76-A75A-CD360642081D}" type="slidenum">
              <a:rPr kumimoji="1" lang="ja-JP" altLang="en-US" smtClean="0"/>
              <a:t>‹#›</a:t>
            </a:fld>
            <a:endParaRPr kumimoji="1" lang="ja-JP" altLang="en-US"/>
          </a:p>
        </p:txBody>
      </p:sp>
    </p:spTree>
    <p:extLst>
      <p:ext uri="{BB962C8B-B14F-4D97-AF65-F5344CB8AC3E}">
        <p14:creationId xmlns:p14="http://schemas.microsoft.com/office/powerpoint/2010/main" val="7480683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C87323E-A504-4D24-86CC-1362A7CFAF0E}"/>
              </a:ext>
            </a:extLst>
          </p:cNvPr>
          <p:cNvPicPr>
            <a:picLocks noChangeAspect="1"/>
          </p:cNvPicPr>
          <p:nvPr/>
        </p:nvPicPr>
        <p:blipFill rotWithShape="1">
          <a:blip r:embed="rId2"/>
          <a:srcRect l="16937" t="12298" r="48424" b="72273"/>
          <a:stretch/>
        </p:blipFill>
        <p:spPr>
          <a:xfrm>
            <a:off x="206605" y="261564"/>
            <a:ext cx="3932775" cy="943869"/>
          </a:xfrm>
          <a:prstGeom prst="rect">
            <a:avLst/>
          </a:prstGeom>
        </p:spPr>
      </p:pic>
      <p:sp>
        <p:nvSpPr>
          <p:cNvPr id="5" name="正方形/長方形 4">
            <a:extLst>
              <a:ext uri="{FF2B5EF4-FFF2-40B4-BE49-F238E27FC236}">
                <a16:creationId xmlns:a16="http://schemas.microsoft.com/office/drawing/2014/main" id="{45FB942B-FE5B-43E2-8536-F92BDCDE77C9}"/>
              </a:ext>
            </a:extLst>
          </p:cNvPr>
          <p:cNvSpPr/>
          <p:nvPr/>
        </p:nvSpPr>
        <p:spPr>
          <a:xfrm>
            <a:off x="206605" y="2517058"/>
            <a:ext cx="8780078" cy="11380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鎌倉市</a:t>
            </a:r>
            <a:r>
              <a:rPr kumimoji="1" lang="en-US" altLang="ja-JP"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SDG</a:t>
            </a:r>
            <a:r>
              <a:rPr kumimoji="1" lang="ja-JP" altLang="en-US" sz="32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ｓ</a:t>
            </a:r>
            <a:r>
              <a:rPr kumimoji="1" lang="ja-JP" altLang="en-US"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推進隊 令和４年度勉強会</a:t>
            </a:r>
            <a:endParaRPr kumimoji="1" lang="en-US" altLang="ja-JP"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endParaRPr kumimoji="1" lang="en-US" altLang="ja-JP"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r>
              <a:rPr kumimoji="1" lang="ja-JP" altLang="en-US"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ジェンダーについて学ぼう！</a:t>
            </a:r>
            <a:endParaRPr kumimoji="1" lang="en-US" altLang="ja-JP" sz="32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6107615E-3589-4F5F-8B5B-50758A90794B}"/>
              </a:ext>
            </a:extLst>
          </p:cNvPr>
          <p:cNvSpPr/>
          <p:nvPr/>
        </p:nvSpPr>
        <p:spPr>
          <a:xfrm>
            <a:off x="1371600" y="4240409"/>
            <a:ext cx="6341807"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令和４年</a:t>
            </a:r>
            <a:r>
              <a:rPr kumimoji="1" lang="en-US" altLang="ja-JP" sz="1600" dirty="0">
                <a:solidFill>
                  <a:schemeClr val="tx1"/>
                </a:solidFill>
                <a:latin typeface="メイリオ" panose="020B0604030504040204" pitchFamily="50" charset="-128"/>
                <a:ea typeface="メイリオ" panose="020B0604030504040204" pitchFamily="50" charset="-128"/>
              </a:rPr>
              <a:t>12</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26</a:t>
            </a:r>
            <a:r>
              <a:rPr kumimoji="1" lang="ja-JP" altLang="en-US" sz="1600" dirty="0">
                <a:solidFill>
                  <a:schemeClr val="tx1"/>
                </a:solidFill>
                <a:latin typeface="メイリオ" panose="020B0604030504040204" pitchFamily="50" charset="-128"/>
                <a:ea typeface="メイリオ" panose="020B0604030504040204" pitchFamily="50" charset="-128"/>
              </a:rPr>
              <a:t>日</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月</a:t>
            </a:r>
            <a:r>
              <a:rPr kumimoji="1" lang="en-US" altLang="ja-JP" sz="1600" dirty="0">
                <a:solidFill>
                  <a:schemeClr val="tx1"/>
                </a:solidFill>
                <a:latin typeface="メイリオ" panose="020B0604030504040204" pitchFamily="50" charset="-128"/>
                <a:ea typeface="メイリオ" panose="020B0604030504040204" pitchFamily="50" charset="-128"/>
              </a:rPr>
              <a:t>)</a:t>
            </a:r>
            <a:r>
              <a:rPr kumimoji="1" lang="ja-JP" altLang="en-US" sz="1600" dirty="0">
                <a:solidFill>
                  <a:schemeClr val="tx1"/>
                </a:solidFill>
                <a:latin typeface="メイリオ" panose="020B0604030504040204" pitchFamily="50" charset="-128"/>
                <a:ea typeface="メイリオ" panose="020B0604030504040204" pitchFamily="50" charset="-128"/>
              </a:rPr>
              <a:t> </a:t>
            </a:r>
            <a:r>
              <a:rPr kumimoji="1" lang="en-US" altLang="ja-JP" sz="1600" dirty="0">
                <a:solidFill>
                  <a:schemeClr val="tx1"/>
                </a:solidFill>
                <a:latin typeface="メイリオ" panose="020B0604030504040204" pitchFamily="50" charset="-128"/>
                <a:ea typeface="メイリオ" panose="020B0604030504040204" pitchFamily="50" charset="-128"/>
              </a:rPr>
              <a:t>10:00</a:t>
            </a:r>
            <a:r>
              <a:rPr kumimoji="1" lang="ja-JP" altLang="en-US" sz="1600" dirty="0">
                <a:solidFill>
                  <a:schemeClr val="tx1"/>
                </a:solidFill>
                <a:latin typeface="メイリオ" panose="020B0604030504040204" pitchFamily="50" charset="-128"/>
                <a:ea typeface="メイリオ" panose="020B0604030504040204" pitchFamily="50" charset="-128"/>
              </a:rPr>
              <a:t>～</a:t>
            </a:r>
            <a:r>
              <a:rPr kumimoji="1" lang="en-US" altLang="ja-JP" sz="1600" dirty="0">
                <a:solidFill>
                  <a:schemeClr val="tx1"/>
                </a:solidFill>
                <a:latin typeface="メイリオ" panose="020B0604030504040204" pitchFamily="50" charset="-128"/>
                <a:ea typeface="メイリオ" panose="020B0604030504040204" pitchFamily="50" charset="-128"/>
              </a:rPr>
              <a:t>11:00</a:t>
            </a:r>
          </a:p>
          <a:p>
            <a:pPr algn="ctr"/>
            <a:r>
              <a:rPr kumimoji="1" lang="ja-JP" altLang="en-US" sz="1600" dirty="0">
                <a:solidFill>
                  <a:schemeClr val="tx1"/>
                </a:solidFill>
                <a:latin typeface="メイリオ" panose="020B0604030504040204" pitchFamily="50" charset="-128"/>
                <a:ea typeface="メイリオ" panose="020B0604030504040204" pitchFamily="50" charset="-128"/>
              </a:rPr>
              <a:t>オンライン開催</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ED56212D-357B-4F58-B7F9-03D1BEDBBD02}"/>
              </a:ext>
            </a:extLst>
          </p:cNvPr>
          <p:cNvSpPr>
            <a:spLocks noGrp="1"/>
          </p:cNvSpPr>
          <p:nvPr>
            <p:ph type="sldNum" sz="quarter" idx="12"/>
          </p:nvPr>
        </p:nvSpPr>
        <p:spPr/>
        <p:txBody>
          <a:bodyPr/>
          <a:lstStyle/>
          <a:p>
            <a:fld id="{D9123CAF-60B6-4D76-A75A-CD360642081D}" type="slidenum">
              <a:rPr kumimoji="1" lang="ja-JP" altLang="en-US" smtClean="0"/>
              <a:t>1</a:t>
            </a:fld>
            <a:endParaRPr kumimoji="1" lang="ja-JP" altLang="en-US"/>
          </a:p>
        </p:txBody>
      </p:sp>
      <p:sp>
        <p:nvSpPr>
          <p:cNvPr id="7" name="正方形/長方形 6">
            <a:extLst>
              <a:ext uri="{FF2B5EF4-FFF2-40B4-BE49-F238E27FC236}">
                <a16:creationId xmlns:a16="http://schemas.microsoft.com/office/drawing/2014/main" id="{61538653-C9AA-42BF-85F6-B3E8B7177296}"/>
              </a:ext>
            </a:extLst>
          </p:cNvPr>
          <p:cNvSpPr/>
          <p:nvPr/>
        </p:nvSpPr>
        <p:spPr>
          <a:xfrm>
            <a:off x="1048329" y="1934254"/>
            <a:ext cx="8780078"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かまくらし　　　　　　　すいしん</a:t>
            </a:r>
            <a:r>
              <a:rPr kumimoji="1" lang="ja-JP" altLang="en-US" sz="1600" dirty="0" err="1">
                <a:solidFill>
                  <a:schemeClr val="tx1"/>
                </a:solidFill>
                <a:latin typeface="メイリオ" panose="020B0604030504040204" pitchFamily="50" charset="-128"/>
                <a:ea typeface="メイリオ" panose="020B0604030504040204" pitchFamily="50" charset="-128"/>
              </a:rPr>
              <a:t>たい</a:t>
            </a:r>
            <a:r>
              <a:rPr kumimoji="1" lang="ja-JP" altLang="en-US" sz="1600" dirty="0">
                <a:solidFill>
                  <a:schemeClr val="tx1"/>
                </a:solidFill>
                <a:latin typeface="メイリオ" panose="020B0604030504040204" pitchFamily="50" charset="-128"/>
                <a:ea typeface="メイリオ" panose="020B0604030504040204" pitchFamily="50" charset="-128"/>
              </a:rPr>
              <a:t>　れいわ　   　ねんど  </a:t>
            </a:r>
            <a:r>
              <a:rPr kumimoji="1" lang="ja-JP" altLang="en-US" sz="1600" dirty="0" err="1">
                <a:solidFill>
                  <a:schemeClr val="tx1"/>
                </a:solidFill>
                <a:latin typeface="メイリオ" panose="020B0604030504040204" pitchFamily="50" charset="-128"/>
                <a:ea typeface="メイリオ" panose="020B0604030504040204" pitchFamily="50" charset="-128"/>
              </a:rPr>
              <a:t>べん</a:t>
            </a:r>
            <a:r>
              <a:rPr kumimoji="1" lang="ja-JP" altLang="en-US" sz="1600" dirty="0">
                <a:solidFill>
                  <a:schemeClr val="tx1"/>
                </a:solidFill>
                <a:latin typeface="メイリオ" panose="020B0604030504040204" pitchFamily="50" charset="-128"/>
                <a:ea typeface="メイリオ" panose="020B0604030504040204" pitchFamily="50" charset="-128"/>
              </a:rPr>
              <a:t>きょうかい</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3A1499F8-6876-4E15-849E-795A6E45C029}"/>
              </a:ext>
            </a:extLst>
          </p:cNvPr>
          <p:cNvSpPr/>
          <p:nvPr/>
        </p:nvSpPr>
        <p:spPr>
          <a:xfrm>
            <a:off x="609601" y="2873478"/>
            <a:ext cx="8780078"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　　　　　　　　　　　　　　　　　　　　　　　　</a:t>
            </a:r>
            <a:r>
              <a:rPr kumimoji="1" lang="ja-JP" altLang="en-US" sz="1600" dirty="0" err="1">
                <a:solidFill>
                  <a:schemeClr val="tx1"/>
                </a:solidFill>
                <a:latin typeface="メイリオ" panose="020B0604030504040204" pitchFamily="50" charset="-128"/>
                <a:ea typeface="メイリオ" panose="020B0604030504040204" pitchFamily="50" charset="-128"/>
              </a:rPr>
              <a:t>まな</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6413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矢印: 五方向 5">
            <a:extLst>
              <a:ext uri="{FF2B5EF4-FFF2-40B4-BE49-F238E27FC236}">
                <a16:creationId xmlns:a16="http://schemas.microsoft.com/office/drawing/2014/main" id="{5757D393-89D2-4384-BCFA-942DF5774B71}"/>
              </a:ext>
            </a:extLst>
          </p:cNvPr>
          <p:cNvSpPr/>
          <p:nvPr/>
        </p:nvSpPr>
        <p:spPr>
          <a:xfrm>
            <a:off x="314632" y="304800"/>
            <a:ext cx="4984955" cy="845574"/>
          </a:xfrm>
          <a:prstGeom prst="homePlate">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CD163220-3AF3-4D7A-99C6-F2D47FEA2BBB}"/>
              </a:ext>
            </a:extLst>
          </p:cNvPr>
          <p:cNvSpPr/>
          <p:nvPr/>
        </p:nvSpPr>
        <p:spPr>
          <a:xfrm>
            <a:off x="555586" y="304800"/>
            <a:ext cx="3947588" cy="85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当日タイムスケジュール</a:t>
            </a:r>
            <a:endParaRPr kumimoji="1" lang="en-US" altLang="ja-JP" sz="2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75315D88-2920-41CF-807A-436D77BA6117}"/>
              </a:ext>
            </a:extLst>
          </p:cNvPr>
          <p:cNvSpPr/>
          <p:nvPr/>
        </p:nvSpPr>
        <p:spPr>
          <a:xfrm>
            <a:off x="452283" y="1550055"/>
            <a:ext cx="8662220" cy="41366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800" b="1" dirty="0">
                <a:solidFill>
                  <a:schemeClr val="tx1"/>
                </a:solidFill>
                <a:latin typeface="メイリオ" panose="020B0604030504040204" pitchFamily="50" charset="-128"/>
                <a:ea typeface="メイリオ" panose="020B0604030504040204" pitchFamily="50" charset="-128"/>
              </a:rPr>
              <a:t>Ⅰ</a:t>
            </a:r>
            <a:r>
              <a:rPr kumimoji="1" lang="ja-JP" altLang="en-US" sz="2800" b="1" dirty="0" err="1">
                <a:solidFill>
                  <a:schemeClr val="tx1"/>
                </a:solidFill>
                <a:latin typeface="メイリオ" panose="020B0604030504040204" pitchFamily="50" charset="-128"/>
                <a:ea typeface="メイリオ" panose="020B0604030504040204" pitchFamily="50" charset="-128"/>
              </a:rPr>
              <a:t>．</a:t>
            </a:r>
            <a:r>
              <a:rPr kumimoji="1" lang="ja-JP" altLang="en-US" sz="2800" b="1" dirty="0">
                <a:solidFill>
                  <a:schemeClr val="tx1"/>
                </a:solidFill>
                <a:latin typeface="メイリオ" panose="020B0604030504040204" pitchFamily="50" charset="-128"/>
                <a:ea typeface="メイリオ" panose="020B0604030504040204" pitchFamily="50" charset="-128"/>
              </a:rPr>
              <a:t>　講義「ジェンダーについて学ぼう！」</a:t>
            </a:r>
            <a:endParaRPr kumimoji="1" lang="en-US" altLang="ja-JP" sz="2800" b="1" dirty="0">
              <a:solidFill>
                <a:schemeClr val="tx1"/>
              </a:solidFill>
              <a:latin typeface="メイリオ" panose="020B0604030504040204" pitchFamily="50" charset="-128"/>
              <a:ea typeface="メイリオ" panose="020B0604030504040204" pitchFamily="50" charset="-128"/>
            </a:endParaRPr>
          </a:p>
          <a:p>
            <a:endParaRPr kumimoji="1" lang="en-US" altLang="ja-JP" sz="2800" b="1" dirty="0">
              <a:solidFill>
                <a:schemeClr val="tx1"/>
              </a:solidFill>
              <a:latin typeface="メイリオ" panose="020B0604030504040204" pitchFamily="50" charset="-128"/>
              <a:ea typeface="メイリオ" panose="020B0604030504040204" pitchFamily="50" charset="-128"/>
            </a:endParaRPr>
          </a:p>
          <a:p>
            <a:r>
              <a:rPr kumimoji="1" lang="ja-JP" altLang="en-US" sz="2800" b="1" dirty="0">
                <a:solidFill>
                  <a:schemeClr val="tx1"/>
                </a:solidFill>
                <a:latin typeface="メイリオ" panose="020B0604030504040204" pitchFamily="50" charset="-128"/>
                <a:ea typeface="メイリオ" panose="020B0604030504040204" pitchFamily="50" charset="-128"/>
              </a:rPr>
              <a:t>　　　遠藤　</a:t>
            </a:r>
            <a:r>
              <a:rPr kumimoji="1" lang="ja-JP" altLang="en-US" sz="2800" b="1" dirty="0" err="1">
                <a:solidFill>
                  <a:schemeClr val="tx1"/>
                </a:solidFill>
                <a:latin typeface="メイリオ" panose="020B0604030504040204" pitchFamily="50" charset="-128"/>
                <a:ea typeface="メイリオ" panose="020B0604030504040204" pitchFamily="50" charset="-128"/>
              </a:rPr>
              <a:t>まめた</a:t>
            </a:r>
            <a:r>
              <a:rPr kumimoji="1" lang="ja-JP" altLang="en-US" sz="2800" b="1" dirty="0">
                <a:solidFill>
                  <a:schemeClr val="tx1"/>
                </a:solidFill>
                <a:latin typeface="メイリオ" panose="020B0604030504040204" pitchFamily="50" charset="-128"/>
                <a:ea typeface="メイリオ" panose="020B0604030504040204" pitchFamily="50" charset="-128"/>
              </a:rPr>
              <a:t>氏</a:t>
            </a:r>
            <a:endParaRPr kumimoji="1" lang="en-US" altLang="ja-JP" sz="2800" b="1" dirty="0">
              <a:solidFill>
                <a:schemeClr val="tx1"/>
              </a:solidFill>
              <a:latin typeface="メイリオ" panose="020B0604030504040204" pitchFamily="50" charset="-128"/>
              <a:ea typeface="メイリオ" panose="020B0604030504040204" pitchFamily="50" charset="-128"/>
            </a:endParaRPr>
          </a:p>
          <a:p>
            <a:endParaRPr kumimoji="1" lang="en-US" altLang="ja-JP" sz="3600" b="1" dirty="0">
              <a:solidFill>
                <a:schemeClr val="tx1"/>
              </a:solidFill>
              <a:latin typeface="メイリオ" panose="020B0604030504040204" pitchFamily="50" charset="-128"/>
              <a:ea typeface="メイリオ" panose="020B0604030504040204" pitchFamily="50" charset="-128"/>
            </a:endParaRPr>
          </a:p>
          <a:p>
            <a:r>
              <a:rPr kumimoji="1" lang="en-US" altLang="ja-JP" sz="2800" b="1" dirty="0">
                <a:solidFill>
                  <a:schemeClr val="tx1"/>
                </a:solidFill>
                <a:latin typeface="メイリオ" panose="020B0604030504040204" pitchFamily="50" charset="-128"/>
                <a:ea typeface="メイリオ" panose="020B0604030504040204" pitchFamily="50" charset="-128"/>
              </a:rPr>
              <a:t>Ⅱ</a:t>
            </a:r>
            <a:r>
              <a:rPr kumimoji="1" lang="ja-JP" altLang="en-US" sz="2800" b="1" dirty="0" err="1">
                <a:solidFill>
                  <a:schemeClr val="tx1"/>
                </a:solidFill>
                <a:latin typeface="メイリオ" panose="020B0604030504040204" pitchFamily="50" charset="-128"/>
                <a:ea typeface="メイリオ" panose="020B0604030504040204" pitchFamily="50" charset="-128"/>
              </a:rPr>
              <a:t>．</a:t>
            </a:r>
            <a:r>
              <a:rPr kumimoji="1" lang="ja-JP" altLang="en-US" sz="2800" b="1" dirty="0">
                <a:solidFill>
                  <a:schemeClr val="tx1"/>
                </a:solidFill>
                <a:latin typeface="メイリオ" panose="020B0604030504040204" pitchFamily="50" charset="-128"/>
                <a:ea typeface="メイリオ" panose="020B0604030504040204" pitchFamily="50" charset="-128"/>
              </a:rPr>
              <a:t>　質問コーナー</a:t>
            </a:r>
            <a:endParaRPr kumimoji="1" lang="en-US" altLang="ja-JP" sz="2800" b="1" dirty="0">
              <a:solidFill>
                <a:schemeClr val="tx1"/>
              </a:solidFill>
              <a:latin typeface="メイリオ" panose="020B0604030504040204" pitchFamily="50" charset="-128"/>
              <a:ea typeface="メイリオ" panose="020B0604030504040204" pitchFamily="50" charset="-128"/>
            </a:endParaRPr>
          </a:p>
          <a:p>
            <a:r>
              <a:rPr kumimoji="1" lang="ja-JP" altLang="en-US" sz="2800" b="1" dirty="0">
                <a:solidFill>
                  <a:schemeClr val="tx1"/>
                </a:solidFill>
                <a:latin typeface="メイリオ" panose="020B0604030504040204" pitchFamily="50" charset="-128"/>
                <a:ea typeface="メイリオ" panose="020B0604030504040204" pitchFamily="50" charset="-128"/>
              </a:rPr>
              <a:t>　　</a:t>
            </a:r>
            <a:endParaRPr kumimoji="1" lang="en-US" altLang="ja-JP" sz="2800" b="1"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BCC0FF67-EE31-4658-AAE2-BDFA1DB780AD}"/>
              </a:ext>
            </a:extLst>
          </p:cNvPr>
          <p:cNvSpPr>
            <a:spLocks noGrp="1"/>
          </p:cNvSpPr>
          <p:nvPr>
            <p:ph type="sldNum" sz="quarter" idx="12"/>
          </p:nvPr>
        </p:nvSpPr>
        <p:spPr/>
        <p:txBody>
          <a:bodyPr/>
          <a:lstStyle/>
          <a:p>
            <a:fld id="{D9123CAF-60B6-4D76-A75A-CD360642081D}" type="slidenum">
              <a:rPr kumimoji="1" lang="ja-JP" altLang="en-US" smtClean="0"/>
              <a:t>2</a:t>
            </a:fld>
            <a:endParaRPr kumimoji="1" lang="ja-JP" altLang="en-US"/>
          </a:p>
        </p:txBody>
      </p:sp>
      <p:sp>
        <p:nvSpPr>
          <p:cNvPr id="8" name="正方形/長方形 7">
            <a:extLst>
              <a:ext uri="{FF2B5EF4-FFF2-40B4-BE49-F238E27FC236}">
                <a16:creationId xmlns:a16="http://schemas.microsoft.com/office/drawing/2014/main" id="{031649FD-366D-42A6-B135-15C1B2CB818A}"/>
              </a:ext>
            </a:extLst>
          </p:cNvPr>
          <p:cNvSpPr/>
          <p:nvPr/>
        </p:nvSpPr>
        <p:spPr>
          <a:xfrm>
            <a:off x="1493021" y="1847646"/>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こうぎ　　　　　　　　　　　　　　　　　　</a:t>
            </a:r>
            <a:r>
              <a:rPr kumimoji="1" lang="ja-JP" altLang="en-US" sz="1600" dirty="0" err="1">
                <a:solidFill>
                  <a:schemeClr val="tx1"/>
                </a:solidFill>
                <a:latin typeface="メイリオ" panose="020B0604030504040204" pitchFamily="50" charset="-128"/>
                <a:ea typeface="メイリオ" panose="020B0604030504040204" pitchFamily="50" charset="-128"/>
              </a:rPr>
              <a:t>まな</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E7D079E-4A57-4ACC-834F-63E997D64FA1}"/>
              </a:ext>
            </a:extLst>
          </p:cNvPr>
          <p:cNvSpPr/>
          <p:nvPr/>
        </p:nvSpPr>
        <p:spPr>
          <a:xfrm>
            <a:off x="1493021" y="3702533"/>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しつもん</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5B16D370-F132-454B-9DB9-A7B4E6571AE0}"/>
              </a:ext>
            </a:extLst>
          </p:cNvPr>
          <p:cNvSpPr/>
          <p:nvPr/>
        </p:nvSpPr>
        <p:spPr>
          <a:xfrm>
            <a:off x="736834" y="172065"/>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とうじつ</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95C9ACE7-B9C0-461F-BB0B-4EFC519B4D9C}"/>
              </a:ext>
            </a:extLst>
          </p:cNvPr>
          <p:cNvSpPr/>
          <p:nvPr/>
        </p:nvSpPr>
        <p:spPr>
          <a:xfrm>
            <a:off x="1493021" y="2735777"/>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えんどう　　　　　　　し</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6298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矢印: 五方向 6">
            <a:extLst>
              <a:ext uri="{FF2B5EF4-FFF2-40B4-BE49-F238E27FC236}">
                <a16:creationId xmlns:a16="http://schemas.microsoft.com/office/drawing/2014/main" id="{47830E11-3399-4F44-9E38-A56158259F44}"/>
              </a:ext>
            </a:extLst>
          </p:cNvPr>
          <p:cNvSpPr/>
          <p:nvPr/>
        </p:nvSpPr>
        <p:spPr>
          <a:xfrm>
            <a:off x="296790" y="334535"/>
            <a:ext cx="6523173" cy="632462"/>
          </a:xfrm>
          <a:prstGeom prst="homePlate">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9661C186-449A-4BEB-B89C-D132E45625A5}"/>
              </a:ext>
            </a:extLst>
          </p:cNvPr>
          <p:cNvSpPr/>
          <p:nvPr/>
        </p:nvSpPr>
        <p:spPr>
          <a:xfrm>
            <a:off x="250730" y="383782"/>
            <a:ext cx="6905209" cy="593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b="1" dirty="0">
                <a:solidFill>
                  <a:schemeClr val="tx1"/>
                </a:solidFill>
                <a:latin typeface="メイリオ" panose="020B0604030504040204" pitchFamily="50" charset="-128"/>
                <a:ea typeface="メイリオ" panose="020B0604030504040204" pitchFamily="50" charset="-128"/>
              </a:rPr>
              <a:t>Ⅰ</a:t>
            </a:r>
            <a:r>
              <a:rPr kumimoji="1" lang="ja-JP" altLang="en-US" sz="2000" b="1" dirty="0" err="1">
                <a:solidFill>
                  <a:schemeClr val="tx1"/>
                </a:solidFill>
                <a:latin typeface="メイリオ" panose="020B0604030504040204" pitchFamily="50" charset="-128"/>
                <a:ea typeface="メイリオ" panose="020B0604030504040204" pitchFamily="50" charset="-128"/>
              </a:rPr>
              <a:t>．</a:t>
            </a:r>
            <a:r>
              <a:rPr kumimoji="1" lang="ja-JP" altLang="en-US" sz="2000" b="1" dirty="0">
                <a:solidFill>
                  <a:schemeClr val="tx1"/>
                </a:solidFill>
                <a:latin typeface="メイリオ" panose="020B0604030504040204" pitchFamily="50" charset="-128"/>
                <a:ea typeface="メイリオ" panose="020B0604030504040204" pitchFamily="50" charset="-128"/>
              </a:rPr>
              <a:t>ジェンダーについて学ぼう！</a:t>
            </a:r>
            <a:endParaRPr kumimoji="1" lang="en-US" altLang="ja-JP" sz="2000" b="1"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C4D2AD5-C0A2-4CD3-9C3F-941A8F0D51DA}"/>
              </a:ext>
            </a:extLst>
          </p:cNvPr>
          <p:cNvSpPr/>
          <p:nvPr/>
        </p:nvSpPr>
        <p:spPr>
          <a:xfrm>
            <a:off x="296790" y="4316053"/>
            <a:ext cx="8357421" cy="845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533DC39B-8142-41D8-B2E1-1530651D1C82}"/>
              </a:ext>
            </a:extLst>
          </p:cNvPr>
          <p:cNvSpPr>
            <a:spLocks noGrp="1"/>
          </p:cNvSpPr>
          <p:nvPr>
            <p:ph type="sldNum" sz="quarter" idx="12"/>
          </p:nvPr>
        </p:nvSpPr>
        <p:spPr>
          <a:xfrm>
            <a:off x="6997148" y="6331981"/>
            <a:ext cx="1279663" cy="365125"/>
          </a:xfrm>
        </p:spPr>
        <p:txBody>
          <a:bodyPr/>
          <a:lstStyle/>
          <a:p>
            <a:fld id="{D9123CAF-60B6-4D76-A75A-CD360642081D}" type="slidenum">
              <a:rPr kumimoji="1" lang="ja-JP" altLang="en-US" smtClean="0"/>
              <a:t>3</a:t>
            </a:fld>
            <a:endParaRPr kumimoji="1" lang="ja-JP" altLang="en-US"/>
          </a:p>
        </p:txBody>
      </p:sp>
      <p:sp>
        <p:nvSpPr>
          <p:cNvPr id="49" name="スライド番号プレースホルダー 1">
            <a:extLst>
              <a:ext uri="{FF2B5EF4-FFF2-40B4-BE49-F238E27FC236}">
                <a16:creationId xmlns:a16="http://schemas.microsoft.com/office/drawing/2014/main" id="{33A91EBF-2F27-4D7F-95BC-CD08EB13B2DC}"/>
              </a:ext>
            </a:extLst>
          </p:cNvPr>
          <p:cNvSpPr txBox="1">
            <a:spLocks/>
          </p:cNvSpPr>
          <p:nvPr/>
        </p:nvSpPr>
        <p:spPr>
          <a:xfrm>
            <a:off x="8443452" y="1002378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CA37EB-4EB5-43E7-A9CC-AE8AE168048D}" type="slidenum">
              <a:rPr kumimoji="1" lang="ja-JP" altLang="en-US" smtClean="0"/>
              <a:pPr/>
              <a:t>3</a:t>
            </a:fld>
            <a:endParaRPr kumimoji="1" lang="ja-JP" altLang="en-US"/>
          </a:p>
        </p:txBody>
      </p:sp>
      <p:sp>
        <p:nvSpPr>
          <p:cNvPr id="23" name="テキスト ボックス 22">
            <a:extLst>
              <a:ext uri="{FF2B5EF4-FFF2-40B4-BE49-F238E27FC236}">
                <a16:creationId xmlns:a16="http://schemas.microsoft.com/office/drawing/2014/main" id="{37123540-D720-4454-88B7-92905C97121A}"/>
              </a:ext>
            </a:extLst>
          </p:cNvPr>
          <p:cNvSpPr txBox="1"/>
          <p:nvPr/>
        </p:nvSpPr>
        <p:spPr>
          <a:xfrm>
            <a:off x="1728996" y="318754"/>
            <a:ext cx="4271145"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　　　　　　　　　まな</a:t>
            </a:r>
          </a:p>
        </p:txBody>
      </p:sp>
      <p:sp>
        <p:nvSpPr>
          <p:cNvPr id="20" name="テキスト ボックス 19">
            <a:extLst>
              <a:ext uri="{FF2B5EF4-FFF2-40B4-BE49-F238E27FC236}">
                <a16:creationId xmlns:a16="http://schemas.microsoft.com/office/drawing/2014/main" id="{5AB6F390-48F9-4F14-B0B2-600FF7AE05D5}"/>
              </a:ext>
            </a:extLst>
          </p:cNvPr>
          <p:cNvSpPr txBox="1"/>
          <p:nvPr/>
        </p:nvSpPr>
        <p:spPr>
          <a:xfrm>
            <a:off x="406098" y="1109514"/>
            <a:ext cx="6905209" cy="1808187"/>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講師の遠藤まめたさんから、</a:t>
            </a:r>
            <a:endParaRPr kumimoji="1" lang="en-US" altLang="ja-JP"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「ジェンダー」「</a:t>
            </a:r>
            <a:r>
              <a:rPr kumimoji="1" lang="en-US" altLang="ja-JP" dirty="0">
                <a:latin typeface="メイリオ" panose="020B0604030504040204" pitchFamily="50" charset="-128"/>
                <a:ea typeface="メイリオ" panose="020B0604030504040204" pitchFamily="50" charset="-128"/>
              </a:rPr>
              <a:t>LGBT</a:t>
            </a:r>
            <a:r>
              <a:rPr kumimoji="1" lang="ja-JP" altLang="en-US" dirty="0">
                <a:latin typeface="メイリオ" panose="020B0604030504040204" pitchFamily="50" charset="-128"/>
                <a:ea typeface="メイリオ" panose="020B0604030504040204" pitchFamily="50" charset="-128"/>
              </a:rPr>
              <a:t>」について講義をしていただきました。</a:t>
            </a:r>
            <a:endParaRPr kumimoji="1" lang="en-US" altLang="ja-JP" dirty="0">
              <a:latin typeface="メイリオ" panose="020B0604030504040204" pitchFamily="50" charset="-128"/>
              <a:ea typeface="メイリオ" panose="020B0604030504040204" pitchFamily="50" charset="-128"/>
            </a:endParaRPr>
          </a:p>
          <a:p>
            <a:pPr>
              <a:lnSpc>
                <a:spcPct val="200000"/>
              </a:lnSpc>
            </a:pPr>
            <a:endParaRPr lang="ja-JP" altLang="ja-JP" sz="16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DAD78BBC-1B87-4096-80CE-BC179FBEA4A1}"/>
              </a:ext>
            </a:extLst>
          </p:cNvPr>
          <p:cNvSpPr txBox="1"/>
          <p:nvPr/>
        </p:nvSpPr>
        <p:spPr>
          <a:xfrm>
            <a:off x="406098" y="4350134"/>
            <a:ext cx="7971284" cy="1254189"/>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日本の社長や国会議員に、女性がどれくらいいるかをクイズで答え、</a:t>
            </a:r>
            <a:endParaRPr kumimoji="1" lang="en-US" altLang="ja-JP"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海外と比べて、日本はあまり登用されていないことが分かりました。</a:t>
            </a:r>
            <a:endParaRPr lang="ja-JP" altLang="ja-JP" sz="16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F45C17E-32F3-4819-BC54-6756C69E3C83}"/>
              </a:ext>
            </a:extLst>
          </p:cNvPr>
          <p:cNvSpPr txBox="1"/>
          <p:nvPr/>
        </p:nvSpPr>
        <p:spPr>
          <a:xfrm>
            <a:off x="406098" y="2541947"/>
            <a:ext cx="7971284" cy="1808187"/>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「ジェンダー＝性別」　</a:t>
            </a:r>
            <a:endParaRPr kumimoji="1" lang="en-US" altLang="ja-JP"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性別によって自分らしく生きるための選択肢がせばめられてしまう世界</a:t>
            </a:r>
            <a:endParaRPr kumimoji="1" lang="en-US" altLang="ja-JP"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について、学びました。</a:t>
            </a:r>
            <a:endParaRPr lang="ja-JP" altLang="ja-JP" sz="1600"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1077B469-7BC0-4FAB-8A91-7F4E2D2A3E08}"/>
              </a:ext>
            </a:extLst>
          </p:cNvPr>
          <p:cNvSpPr/>
          <p:nvPr/>
        </p:nvSpPr>
        <p:spPr>
          <a:xfrm>
            <a:off x="406098" y="1110651"/>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こうし　　  えんどう</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A55790D5-6489-4DA7-9542-1E92137DD7C0}"/>
              </a:ext>
            </a:extLst>
          </p:cNvPr>
          <p:cNvSpPr/>
          <p:nvPr/>
        </p:nvSpPr>
        <p:spPr>
          <a:xfrm>
            <a:off x="406097" y="1661671"/>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える</a:t>
            </a:r>
            <a:r>
              <a:rPr kumimoji="1" lang="ja-JP" altLang="en-US" sz="900" dirty="0" err="1">
                <a:solidFill>
                  <a:schemeClr val="tx1"/>
                </a:solidFill>
                <a:latin typeface="メイリオ" panose="020B0604030504040204" pitchFamily="50" charset="-128"/>
                <a:ea typeface="メイリオ" panose="020B0604030504040204" pitchFamily="50" charset="-128"/>
              </a:rPr>
              <a:t>じ</a:t>
            </a:r>
            <a:r>
              <a:rPr kumimoji="1" lang="ja-JP" altLang="en-US" sz="900" dirty="0">
                <a:solidFill>
                  <a:schemeClr val="tx1"/>
                </a:solidFill>
                <a:latin typeface="メイリオ" panose="020B0604030504040204" pitchFamily="50" charset="-128"/>
                <a:ea typeface="メイリオ" panose="020B0604030504040204" pitchFamily="50" charset="-128"/>
              </a:rPr>
              <a:t>ー</a:t>
            </a:r>
            <a:r>
              <a:rPr kumimoji="1" lang="ja-JP" altLang="en-US" sz="900" dirty="0" err="1">
                <a:solidFill>
                  <a:schemeClr val="tx1"/>
                </a:solidFill>
                <a:latin typeface="メイリオ" panose="020B0604030504040204" pitchFamily="50" charset="-128"/>
                <a:ea typeface="メイリオ" panose="020B0604030504040204" pitchFamily="50" charset="-128"/>
              </a:rPr>
              <a:t>び</a:t>
            </a:r>
            <a:r>
              <a:rPr kumimoji="1" lang="ja-JP" altLang="en-US" sz="900" dirty="0">
                <a:solidFill>
                  <a:schemeClr val="tx1"/>
                </a:solidFill>
                <a:latin typeface="メイリオ" panose="020B0604030504040204" pitchFamily="50" charset="-128"/>
                <a:ea typeface="メイリオ" panose="020B0604030504040204" pitchFamily="50" charset="-128"/>
              </a:rPr>
              <a:t>ーてぃー　　　　　　　　こうぎ</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0D738417-5901-4F96-9B68-1C35C3D90580}"/>
              </a:ext>
            </a:extLst>
          </p:cNvPr>
          <p:cNvSpPr/>
          <p:nvPr/>
        </p:nvSpPr>
        <p:spPr>
          <a:xfrm>
            <a:off x="209015" y="2536712"/>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せいべつ</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9AB18A86-D706-46DC-A3BF-1FC9298414D2}"/>
              </a:ext>
            </a:extLst>
          </p:cNvPr>
          <p:cNvSpPr/>
          <p:nvPr/>
        </p:nvSpPr>
        <p:spPr>
          <a:xfrm>
            <a:off x="406097" y="3062212"/>
            <a:ext cx="835742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せいべつ　　　　　　　　じぶん　　　　　　　 い　　　　　　　　　　　せんたくし　　　　　　　　　　　　　　　　　　　　　</a:t>
            </a:r>
            <a:r>
              <a:rPr kumimoji="1" lang="ja-JP" altLang="en-US" sz="900" dirty="0" err="1">
                <a:solidFill>
                  <a:schemeClr val="tx1"/>
                </a:solidFill>
                <a:latin typeface="メイリオ" panose="020B0604030504040204" pitchFamily="50" charset="-128"/>
                <a:ea typeface="メイリオ" panose="020B0604030504040204" pitchFamily="50" charset="-128"/>
              </a:rPr>
              <a:t>せ</a:t>
            </a:r>
            <a:r>
              <a:rPr kumimoji="1" lang="ja-JP" altLang="en-US" sz="900" dirty="0">
                <a:solidFill>
                  <a:schemeClr val="tx1"/>
                </a:solidFill>
                <a:latin typeface="メイリオ" panose="020B0604030504040204" pitchFamily="50" charset="-128"/>
                <a:ea typeface="メイリオ" panose="020B0604030504040204" pitchFamily="50" charset="-128"/>
              </a:rPr>
              <a:t>かい</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a:extLst>
              <a:ext uri="{FF2B5EF4-FFF2-40B4-BE49-F238E27FC236}">
                <a16:creationId xmlns:a16="http://schemas.microsoft.com/office/drawing/2014/main" id="{87C0F3F0-4907-4728-BE3A-4B2B27274113}"/>
              </a:ext>
            </a:extLst>
          </p:cNvPr>
          <p:cNvSpPr/>
          <p:nvPr/>
        </p:nvSpPr>
        <p:spPr>
          <a:xfrm>
            <a:off x="406097" y="3622476"/>
            <a:ext cx="835742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a:t>
            </a:r>
            <a:r>
              <a:rPr kumimoji="1" lang="ja-JP" altLang="en-US" sz="900" dirty="0" err="1">
                <a:solidFill>
                  <a:schemeClr val="tx1"/>
                </a:solidFill>
                <a:latin typeface="メイリオ" panose="020B0604030504040204" pitchFamily="50" charset="-128"/>
                <a:ea typeface="メイリオ" panose="020B0604030504040204" pitchFamily="50" charset="-128"/>
              </a:rPr>
              <a:t>まな</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FC15B872-2EE3-4776-B952-CDD08C2506C2}"/>
              </a:ext>
            </a:extLst>
          </p:cNvPr>
          <p:cNvSpPr/>
          <p:nvPr/>
        </p:nvSpPr>
        <p:spPr>
          <a:xfrm>
            <a:off x="430684" y="4322036"/>
            <a:ext cx="835742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にほん　　 しゃちょう　　</a:t>
            </a:r>
            <a:r>
              <a:rPr kumimoji="1" lang="ja-JP" altLang="en-US" sz="900" dirty="0" err="1">
                <a:solidFill>
                  <a:schemeClr val="tx1"/>
                </a:solidFill>
                <a:latin typeface="メイリオ" panose="020B0604030504040204" pitchFamily="50" charset="-128"/>
                <a:ea typeface="メイリオ" panose="020B0604030504040204" pitchFamily="50" charset="-128"/>
              </a:rPr>
              <a:t>こっ</a:t>
            </a:r>
            <a:r>
              <a:rPr kumimoji="1" lang="ja-JP" altLang="en-US" sz="900" dirty="0">
                <a:solidFill>
                  <a:schemeClr val="tx1"/>
                </a:solidFill>
                <a:latin typeface="メイリオ" panose="020B0604030504040204" pitchFamily="50" charset="-128"/>
                <a:ea typeface="メイリオ" panose="020B0604030504040204" pitchFamily="50" charset="-128"/>
              </a:rPr>
              <a:t>かいぎいん　　　　  じょせい　　　　　　　　　　　　　　　　　　　　　　　　　　　　こた</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a:extLst>
              <a:ext uri="{FF2B5EF4-FFF2-40B4-BE49-F238E27FC236}">
                <a16:creationId xmlns:a16="http://schemas.microsoft.com/office/drawing/2014/main" id="{FD8E6EB6-40A1-4A91-8570-DC93C27EA394}"/>
              </a:ext>
            </a:extLst>
          </p:cNvPr>
          <p:cNvSpPr/>
          <p:nvPr/>
        </p:nvSpPr>
        <p:spPr>
          <a:xfrm>
            <a:off x="430684" y="4886997"/>
            <a:ext cx="835742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かいがい　　くら　　　　　　 にほん　　　　　　　　 とうよう　　　　　　　　　　　　　　　　　　 </a:t>
            </a:r>
            <a:r>
              <a:rPr kumimoji="1" lang="ja-JP" altLang="en-US" sz="900" dirty="0" err="1">
                <a:solidFill>
                  <a:schemeClr val="tx1"/>
                </a:solidFill>
                <a:latin typeface="メイリオ" panose="020B0604030504040204" pitchFamily="50" charset="-128"/>
                <a:ea typeface="メイリオ" panose="020B0604030504040204" pitchFamily="50" charset="-128"/>
              </a:rPr>
              <a:t>わ</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11548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矢印: 五方向 6">
            <a:extLst>
              <a:ext uri="{FF2B5EF4-FFF2-40B4-BE49-F238E27FC236}">
                <a16:creationId xmlns:a16="http://schemas.microsoft.com/office/drawing/2014/main" id="{47830E11-3399-4F44-9E38-A56158259F44}"/>
              </a:ext>
            </a:extLst>
          </p:cNvPr>
          <p:cNvSpPr/>
          <p:nvPr/>
        </p:nvSpPr>
        <p:spPr>
          <a:xfrm>
            <a:off x="296790" y="334535"/>
            <a:ext cx="6523173" cy="632462"/>
          </a:xfrm>
          <a:prstGeom prst="homePlate">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9661C186-449A-4BEB-B89C-D132E45625A5}"/>
              </a:ext>
            </a:extLst>
          </p:cNvPr>
          <p:cNvSpPr/>
          <p:nvPr/>
        </p:nvSpPr>
        <p:spPr>
          <a:xfrm>
            <a:off x="250730" y="383782"/>
            <a:ext cx="6905209" cy="593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b="1" dirty="0">
                <a:solidFill>
                  <a:schemeClr val="tx1"/>
                </a:solidFill>
                <a:latin typeface="メイリオ" panose="020B0604030504040204" pitchFamily="50" charset="-128"/>
                <a:ea typeface="メイリオ" panose="020B0604030504040204" pitchFamily="50" charset="-128"/>
              </a:rPr>
              <a:t>Ⅰ</a:t>
            </a:r>
            <a:r>
              <a:rPr kumimoji="1" lang="ja-JP" altLang="en-US" sz="2000" b="1" dirty="0" err="1">
                <a:solidFill>
                  <a:schemeClr val="tx1"/>
                </a:solidFill>
                <a:latin typeface="メイリオ" panose="020B0604030504040204" pitchFamily="50" charset="-128"/>
                <a:ea typeface="メイリオ" panose="020B0604030504040204" pitchFamily="50" charset="-128"/>
              </a:rPr>
              <a:t>．</a:t>
            </a:r>
            <a:r>
              <a:rPr kumimoji="1" lang="ja-JP" altLang="en-US" sz="2000" b="1" dirty="0">
                <a:solidFill>
                  <a:schemeClr val="tx1"/>
                </a:solidFill>
                <a:latin typeface="メイリオ" panose="020B0604030504040204" pitchFamily="50" charset="-128"/>
                <a:ea typeface="メイリオ" panose="020B0604030504040204" pitchFamily="50" charset="-128"/>
              </a:rPr>
              <a:t>ジェンダーについて学ぼう！</a:t>
            </a:r>
            <a:endParaRPr kumimoji="1" lang="en-US" altLang="ja-JP" sz="2000" b="1"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C4D2AD5-C0A2-4CD3-9C3F-941A8F0D51DA}"/>
              </a:ext>
            </a:extLst>
          </p:cNvPr>
          <p:cNvSpPr/>
          <p:nvPr/>
        </p:nvSpPr>
        <p:spPr>
          <a:xfrm>
            <a:off x="296790" y="4316053"/>
            <a:ext cx="8357421" cy="845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533DC39B-8142-41D8-B2E1-1530651D1C82}"/>
              </a:ext>
            </a:extLst>
          </p:cNvPr>
          <p:cNvSpPr>
            <a:spLocks noGrp="1"/>
          </p:cNvSpPr>
          <p:nvPr>
            <p:ph type="sldNum" sz="quarter" idx="12"/>
          </p:nvPr>
        </p:nvSpPr>
        <p:spPr>
          <a:xfrm>
            <a:off x="6997148" y="6331981"/>
            <a:ext cx="1279663" cy="365125"/>
          </a:xfrm>
        </p:spPr>
        <p:txBody>
          <a:bodyPr/>
          <a:lstStyle/>
          <a:p>
            <a:fld id="{D9123CAF-60B6-4D76-A75A-CD360642081D}" type="slidenum">
              <a:rPr kumimoji="1" lang="ja-JP" altLang="en-US" smtClean="0"/>
              <a:t>4</a:t>
            </a:fld>
            <a:endParaRPr kumimoji="1" lang="ja-JP" altLang="en-US"/>
          </a:p>
        </p:txBody>
      </p:sp>
      <p:sp>
        <p:nvSpPr>
          <p:cNvPr id="49" name="スライド番号プレースホルダー 1">
            <a:extLst>
              <a:ext uri="{FF2B5EF4-FFF2-40B4-BE49-F238E27FC236}">
                <a16:creationId xmlns:a16="http://schemas.microsoft.com/office/drawing/2014/main" id="{33A91EBF-2F27-4D7F-95BC-CD08EB13B2DC}"/>
              </a:ext>
            </a:extLst>
          </p:cNvPr>
          <p:cNvSpPr txBox="1">
            <a:spLocks/>
          </p:cNvSpPr>
          <p:nvPr/>
        </p:nvSpPr>
        <p:spPr>
          <a:xfrm>
            <a:off x="8443452" y="1002378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CA37EB-4EB5-43E7-A9CC-AE8AE168048D}" type="slidenum">
              <a:rPr kumimoji="1" lang="ja-JP" altLang="en-US" smtClean="0"/>
              <a:pPr/>
              <a:t>4</a:t>
            </a:fld>
            <a:endParaRPr kumimoji="1" lang="ja-JP" altLang="en-US"/>
          </a:p>
        </p:txBody>
      </p:sp>
      <p:sp>
        <p:nvSpPr>
          <p:cNvPr id="23" name="テキスト ボックス 22">
            <a:extLst>
              <a:ext uri="{FF2B5EF4-FFF2-40B4-BE49-F238E27FC236}">
                <a16:creationId xmlns:a16="http://schemas.microsoft.com/office/drawing/2014/main" id="{37123540-D720-4454-88B7-92905C97121A}"/>
              </a:ext>
            </a:extLst>
          </p:cNvPr>
          <p:cNvSpPr txBox="1"/>
          <p:nvPr/>
        </p:nvSpPr>
        <p:spPr>
          <a:xfrm>
            <a:off x="1728996" y="318754"/>
            <a:ext cx="4271145"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　　　　　　　　　まな</a:t>
            </a:r>
          </a:p>
        </p:txBody>
      </p:sp>
      <p:sp>
        <p:nvSpPr>
          <p:cNvPr id="20" name="テキスト ボックス 19">
            <a:extLst>
              <a:ext uri="{FF2B5EF4-FFF2-40B4-BE49-F238E27FC236}">
                <a16:creationId xmlns:a16="http://schemas.microsoft.com/office/drawing/2014/main" id="{5AB6F390-48F9-4F14-B0B2-600FF7AE05D5}"/>
              </a:ext>
            </a:extLst>
          </p:cNvPr>
          <p:cNvSpPr txBox="1"/>
          <p:nvPr/>
        </p:nvSpPr>
        <p:spPr>
          <a:xfrm>
            <a:off x="406098" y="1109514"/>
            <a:ext cx="8460811" cy="2362185"/>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性別ではなく、一人ひとりをみていくことが大切で、</a:t>
            </a:r>
            <a:endParaRPr kumimoji="1" lang="en-US" altLang="ja-JP"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「男なんだから」、「女なんだから」ではなく、自分らしさを大切にすること、</a:t>
            </a:r>
            <a:endParaRPr kumimoji="1" lang="en-US" altLang="ja-JP"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けれども「らしさ」を他人にはおしつけてはいけないということを学びました。</a:t>
            </a:r>
            <a:endParaRPr kumimoji="1" lang="en-US" altLang="ja-JP" dirty="0">
              <a:latin typeface="メイリオ" panose="020B0604030504040204" pitchFamily="50" charset="-128"/>
              <a:ea typeface="メイリオ" panose="020B0604030504040204" pitchFamily="50" charset="-128"/>
            </a:endParaRPr>
          </a:p>
          <a:p>
            <a:pPr>
              <a:lnSpc>
                <a:spcPct val="200000"/>
              </a:lnSpc>
            </a:pPr>
            <a:endParaRPr lang="ja-JP" altLang="ja-JP" dirty="0">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A1703FA5-6D55-4787-B990-43CAB729680E}"/>
              </a:ext>
            </a:extLst>
          </p:cNvPr>
          <p:cNvSpPr/>
          <p:nvPr/>
        </p:nvSpPr>
        <p:spPr>
          <a:xfrm>
            <a:off x="406098" y="1110651"/>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せいべつ　　　　　　　　　　ひとり　　　　　　　　　　　　　　　　　　　　　　　たいせつ</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001BE615-98D5-4739-8C28-EF06E518A890}"/>
              </a:ext>
            </a:extLst>
          </p:cNvPr>
          <p:cNvSpPr/>
          <p:nvPr/>
        </p:nvSpPr>
        <p:spPr>
          <a:xfrm>
            <a:off x="406098" y="1666173"/>
            <a:ext cx="8525466"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おとこ　　　　　　　　　　　　　　　おんな　　　　　　　　　　　　　　　　　　　　　　じぶん　　　　　　　　　たいせつ</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20092786-972D-4CE8-9E82-F4F3B02902AC}"/>
              </a:ext>
            </a:extLst>
          </p:cNvPr>
          <p:cNvSpPr/>
          <p:nvPr/>
        </p:nvSpPr>
        <p:spPr>
          <a:xfrm>
            <a:off x="406098" y="2210835"/>
            <a:ext cx="8525466"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たにん　　　　　　　　　　　　　　　　　　　　　　　　　　　　　　　　　　　　  </a:t>
            </a:r>
            <a:r>
              <a:rPr kumimoji="1" lang="ja-JP" altLang="en-US" sz="900" dirty="0" err="1">
                <a:solidFill>
                  <a:schemeClr val="tx1"/>
                </a:solidFill>
                <a:latin typeface="メイリオ" panose="020B0604030504040204" pitchFamily="50" charset="-128"/>
                <a:ea typeface="メイリオ" panose="020B0604030504040204" pitchFamily="50" charset="-128"/>
              </a:rPr>
              <a:t>まな</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19" name="テキスト ボックス 18">
            <a:extLst>
              <a:ext uri="{FF2B5EF4-FFF2-40B4-BE49-F238E27FC236}">
                <a16:creationId xmlns:a16="http://schemas.microsoft.com/office/drawing/2014/main" id="{796B0A52-473F-4F9E-A6B2-CBFDA2E8B16F}"/>
              </a:ext>
            </a:extLst>
          </p:cNvPr>
          <p:cNvSpPr txBox="1"/>
          <p:nvPr/>
        </p:nvSpPr>
        <p:spPr>
          <a:xfrm>
            <a:off x="438425" y="3263663"/>
            <a:ext cx="8460811" cy="2362185"/>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endParaRPr>
          </a:p>
          <a:p>
            <a:pPr>
              <a:lnSpc>
                <a:spcPct val="200000"/>
              </a:lnSpc>
            </a:pPr>
            <a:r>
              <a:rPr kumimoji="1" lang="ja-JP" altLang="en-US" dirty="0">
                <a:latin typeface="メイリオ" panose="020B0604030504040204" pitchFamily="50" charset="-128"/>
                <a:ea typeface="メイリオ" panose="020B0604030504040204" pitchFamily="50" charset="-128"/>
              </a:rPr>
              <a:t>性的指向（好きになる人の性別）も性自認（自分の性別をどう捉えるか）も、</a:t>
            </a:r>
          </a:p>
          <a:p>
            <a:pPr>
              <a:lnSpc>
                <a:spcPct val="200000"/>
              </a:lnSpc>
            </a:pPr>
            <a:r>
              <a:rPr lang="ja-JP" altLang="en-US" dirty="0">
                <a:latin typeface="メイリオ" panose="020B0604030504040204" pitchFamily="50" charset="-128"/>
                <a:ea typeface="メイリオ" panose="020B0604030504040204" pitchFamily="50" charset="-128"/>
              </a:rPr>
              <a:t>血液型が人それぞれ違っているのと一緒で、いろいろなパターンがあるだけで、</a:t>
            </a:r>
            <a:endParaRPr lang="en-US" altLang="ja-JP" dirty="0">
              <a:latin typeface="メイリオ" panose="020B0604030504040204" pitchFamily="50" charset="-128"/>
              <a:ea typeface="メイリオ" panose="020B0604030504040204" pitchFamily="50" charset="-128"/>
            </a:endParaRPr>
          </a:p>
          <a:p>
            <a:pPr>
              <a:lnSpc>
                <a:spcPct val="200000"/>
              </a:lnSpc>
            </a:pPr>
            <a:r>
              <a:rPr lang="ja-JP" altLang="en-US" dirty="0">
                <a:latin typeface="メイリオ" panose="020B0604030504040204" pitchFamily="50" charset="-128"/>
                <a:ea typeface="メイリオ" panose="020B0604030504040204" pitchFamily="50" charset="-128"/>
              </a:rPr>
              <a:t>なんでも決めつけるのはよくない、好きなものを選べるようにしようという動きが広まっていることを知りました。</a:t>
            </a:r>
            <a:endParaRPr lang="ja-JP" altLang="ja-JP" dirty="0">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C2540CD2-7ED2-40F5-8CD3-34C45C0C80E5}"/>
              </a:ext>
            </a:extLst>
          </p:cNvPr>
          <p:cNvSpPr/>
          <p:nvPr/>
        </p:nvSpPr>
        <p:spPr>
          <a:xfrm>
            <a:off x="438425" y="3234379"/>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せいてきしこう　　　す　　　　　　　　 ひと　　 せいべつ　　　　 せいじにん　　　じぶん　　 せいべつ　　　　　　と</a:t>
            </a:r>
            <a:r>
              <a:rPr kumimoji="1" lang="ja-JP" altLang="en-US" sz="900" dirty="0" err="1">
                <a:solidFill>
                  <a:schemeClr val="tx1"/>
                </a:solidFill>
                <a:latin typeface="メイリオ" panose="020B0604030504040204" pitchFamily="50" charset="-128"/>
                <a:ea typeface="メイリオ" panose="020B0604030504040204" pitchFamily="50" charset="-128"/>
              </a:rPr>
              <a:t>ら</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a16="http://schemas.microsoft.com/office/drawing/2014/main" id="{5B723ADC-355C-4C2B-A26E-A8A4639458F5}"/>
              </a:ext>
            </a:extLst>
          </p:cNvPr>
          <p:cNvSpPr/>
          <p:nvPr/>
        </p:nvSpPr>
        <p:spPr>
          <a:xfrm>
            <a:off x="438425" y="3800951"/>
            <a:ext cx="6905210"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err="1">
                <a:solidFill>
                  <a:schemeClr val="tx1"/>
                </a:solidFill>
                <a:latin typeface="メイリオ" panose="020B0604030504040204" pitchFamily="50" charset="-128"/>
                <a:ea typeface="メイリオ" panose="020B0604030504040204" pitchFamily="50" charset="-128"/>
              </a:rPr>
              <a:t>けつえきがた</a:t>
            </a:r>
            <a:r>
              <a:rPr kumimoji="1" lang="ja-JP" altLang="en-US" sz="900" dirty="0">
                <a:solidFill>
                  <a:schemeClr val="tx1"/>
                </a:solidFill>
                <a:latin typeface="メイリオ" panose="020B0604030504040204" pitchFamily="50" charset="-128"/>
                <a:ea typeface="メイリオ" panose="020B0604030504040204" pitchFamily="50" charset="-128"/>
              </a:rPr>
              <a:t>　　ひと　　　　　　　　</a:t>
            </a:r>
            <a:r>
              <a:rPr kumimoji="1" lang="ja-JP" altLang="en-US" sz="900" dirty="0" err="1">
                <a:solidFill>
                  <a:schemeClr val="tx1"/>
                </a:solidFill>
                <a:latin typeface="メイリオ" panose="020B0604030504040204" pitchFamily="50" charset="-128"/>
                <a:ea typeface="メイリオ" panose="020B0604030504040204" pitchFamily="50" charset="-128"/>
              </a:rPr>
              <a:t>ち</a:t>
            </a:r>
            <a:r>
              <a:rPr kumimoji="1" lang="ja-JP" altLang="en-US" sz="900" dirty="0">
                <a:solidFill>
                  <a:schemeClr val="tx1"/>
                </a:solidFill>
                <a:latin typeface="メイリオ" panose="020B0604030504040204" pitchFamily="50" charset="-128"/>
                <a:ea typeface="メイリオ" panose="020B0604030504040204" pitchFamily="50" charset="-128"/>
              </a:rPr>
              <a:t>が　　　　　　　　　　　　いっしょ　　　　　　</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a:extLst>
              <a:ext uri="{FF2B5EF4-FFF2-40B4-BE49-F238E27FC236}">
                <a16:creationId xmlns:a16="http://schemas.microsoft.com/office/drawing/2014/main" id="{573854FE-DB4F-4417-A08E-E38F64A0126D}"/>
              </a:ext>
            </a:extLst>
          </p:cNvPr>
          <p:cNvSpPr/>
          <p:nvPr/>
        </p:nvSpPr>
        <p:spPr>
          <a:xfrm>
            <a:off x="438424" y="4313660"/>
            <a:ext cx="8357421"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　　　　　　　　 き　　　　　　　　　　　　　　　　　　　　　　　す　　　　　　　　　　  えら　　　　　　　　　　　　　　　　　　　　　　</a:t>
            </a:r>
            <a:r>
              <a:rPr kumimoji="1" lang="ja-JP" altLang="en-US" sz="900" dirty="0" err="1">
                <a:solidFill>
                  <a:schemeClr val="tx1"/>
                </a:solidFill>
                <a:latin typeface="メイリオ" panose="020B0604030504040204" pitchFamily="50" charset="-128"/>
                <a:ea typeface="メイリオ" panose="020B0604030504040204" pitchFamily="50" charset="-128"/>
              </a:rPr>
              <a:t>うご</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29A67413-B584-4626-8602-DCA66BBEADBB}"/>
              </a:ext>
            </a:extLst>
          </p:cNvPr>
          <p:cNvSpPr/>
          <p:nvPr/>
        </p:nvSpPr>
        <p:spPr>
          <a:xfrm>
            <a:off x="683450" y="4883867"/>
            <a:ext cx="8357421" cy="555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ひろ　　　　　　　　　　　　　　　　 し</a:t>
            </a:r>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0656094"/>
      </p:ext>
    </p:extLst>
  </p:cSld>
  <p:clrMapOvr>
    <a:masterClrMapping/>
  </p:clrMapOvr>
</p:sld>
</file>

<file path=ppt/theme/theme1.xml><?xml version="1.0" encoding="utf-8"?>
<a:theme xmlns:a="http://schemas.openxmlformats.org/drawingml/2006/main" name="基礎">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TM03457444[[fn=基礎]]</Template>
  <TotalTime>1431</TotalTime>
  <Words>73</Words>
  <Application>Microsoft Office PowerPoint</Application>
  <PresentationFormat>画面に合わせる (4:3)</PresentationFormat>
  <Paragraphs>60</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ゴシック</vt:lpstr>
      <vt:lpstr>メイリオ</vt:lpstr>
      <vt:lpstr>游ゴシック</vt:lpstr>
      <vt:lpstr>Corbel</vt:lpstr>
      <vt:lpstr>基礎</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MSPC207</dc:creator>
  <cp:lastModifiedBy>MSPC208</cp:lastModifiedBy>
  <cp:revision>130</cp:revision>
  <cp:lastPrinted>2022-09-12T08:13:49Z</cp:lastPrinted>
  <dcterms:created xsi:type="dcterms:W3CDTF">2020-12-11T04:18:52Z</dcterms:created>
  <dcterms:modified xsi:type="dcterms:W3CDTF">2023-08-17T23:35:58Z</dcterms:modified>
</cp:coreProperties>
</file>