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notesMasterIdLst>
    <p:notesMasterId r:id="rId17"/>
  </p:notesMasterIdLst>
  <p:sldIdLst>
    <p:sldId id="257" r:id="rId2"/>
    <p:sldId id="258" r:id="rId3"/>
    <p:sldId id="285" r:id="rId4"/>
    <p:sldId id="261" r:id="rId5"/>
    <p:sldId id="272" r:id="rId6"/>
    <p:sldId id="280" r:id="rId7"/>
    <p:sldId id="273" r:id="rId8"/>
    <p:sldId id="282" r:id="rId9"/>
    <p:sldId id="270" r:id="rId10"/>
    <p:sldId id="283" r:id="rId11"/>
    <p:sldId id="2145706119" r:id="rId12"/>
    <p:sldId id="2145706157" r:id="rId13"/>
    <p:sldId id="315" r:id="rId14"/>
    <p:sldId id="284" r:id="rId15"/>
    <p:sldId id="2145706158" r:id="rId16"/>
  </p:sldIdLst>
  <p:sldSz cx="12192000" cy="6858000"/>
  <p:notesSz cx="6738938"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94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中間スタイル 1 - アクセント 4">
    <a:wholeTbl>
      <a:tcTxStyle>
        <a:fontRef idx="minor">
          <a:srgbClr val="00000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rgbClr val="000000"/>
        </a:fontRef>
        <a:schemeClr val="lt1"/>
      </a:tcTxStyle>
      <a:tcStyle>
        <a:tcBdr/>
        <a:fill>
          <a:solidFill>
            <a:schemeClr val="accent4"/>
          </a:solidFill>
        </a:fill>
      </a:tcStyle>
    </a:firstRow>
  </a:tblStyle>
  <a:tblStyle styleId="{3B4B98B0-60AC-42C2-AFA5-B58CD77FA1E5}" styleName="淡色スタイル 1 - アクセント 1">
    <a:wholeTbl>
      <a:tcTxStyle>
        <a:fontRef idx="minor">
          <a:srgbClr val="00000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淡色スタイル 2 - アクセント 1">
    <a:wholeTbl>
      <a:tcTxStyle>
        <a:fontRef idx="minor">
          <a:srgbClr val="00000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rgbClr val="00000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28"/>
    <p:restoredTop sz="94384" autoAdjust="0"/>
  </p:normalViewPr>
  <p:slideViewPr>
    <p:cSldViewPr snapToGrid="0">
      <p:cViewPr varScale="1">
        <p:scale>
          <a:sx n="122" d="100"/>
          <a:sy n="122" d="100"/>
        </p:scale>
        <p:origin x="12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令和6年度</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Pt>
            <c:idx val="6"/>
            <c:marker>
              <c:symbol val="circle"/>
              <c:size val="5"/>
              <c:spPr>
                <a:solidFill>
                  <a:schemeClr val="accent1"/>
                </a:solidFill>
                <a:ln w="9525">
                  <a:solidFill>
                    <a:schemeClr val="accent1"/>
                  </a:solidFill>
                </a:ln>
                <a:effectLst/>
              </c:spPr>
            </c:marker>
            <c:bubble3D val="0"/>
            <c:spPr>
              <a:ln w="28575" cap="rnd">
                <a:solidFill>
                  <a:schemeClr val="accent1"/>
                </a:solidFill>
                <a:round/>
              </a:ln>
              <a:effectLst/>
            </c:spPr>
            <c:extLst>
              <c:ext xmlns:c16="http://schemas.microsoft.com/office/drawing/2014/chart" uri="{C3380CC4-5D6E-409C-BE32-E72D297353CC}">
                <c16:uniqueId val="{00000001-4777-4E7C-AA28-A283429CE60B}"/>
              </c:ext>
            </c:extLst>
          </c:dPt>
          <c:dPt>
            <c:idx val="7"/>
            <c:marker>
              <c:symbol val="circle"/>
              <c:size val="5"/>
              <c:spPr>
                <a:solidFill>
                  <a:schemeClr val="accent1"/>
                </a:solidFill>
                <a:ln w="9525">
                  <a:solidFill>
                    <a:schemeClr val="accent1"/>
                  </a:solidFill>
                </a:ln>
                <a:effectLst/>
              </c:spPr>
            </c:marker>
            <c:bubble3D val="0"/>
            <c:spPr>
              <a:ln w="28575" cap="rnd">
                <a:solidFill>
                  <a:schemeClr val="accent1"/>
                </a:solidFill>
                <a:round/>
              </a:ln>
              <a:effectLst/>
            </c:spPr>
            <c:extLst>
              <c:ext xmlns:c16="http://schemas.microsoft.com/office/drawing/2014/chart" uri="{C3380CC4-5D6E-409C-BE32-E72D297353CC}">
                <c16:uniqueId val="{00000003-4777-4E7C-AA28-A283429CE60B}"/>
              </c:ext>
            </c:extLst>
          </c:dPt>
          <c:dPt>
            <c:idx val="10"/>
            <c:marker>
              <c:symbol val="circle"/>
              <c:size val="5"/>
              <c:spPr>
                <a:solidFill>
                  <a:schemeClr val="accent1"/>
                </a:solidFill>
                <a:ln w="9525">
                  <a:solidFill>
                    <a:schemeClr val="accent1"/>
                  </a:solidFill>
                </a:ln>
                <a:effectLst/>
              </c:spPr>
            </c:marker>
            <c:bubble3D val="0"/>
            <c:extLst>
              <c:ext xmlns:c16="http://schemas.microsoft.com/office/drawing/2014/chart" uri="{C3380CC4-5D6E-409C-BE32-E72D297353CC}">
                <c16:uniqueId val="{00000001-2295-48C9-AFF5-6A0B67F8A2E5}"/>
              </c:ext>
            </c:extLst>
          </c:dPt>
          <c:dPt>
            <c:idx val="11"/>
            <c:marker>
              <c:symbol val="circle"/>
              <c:size val="5"/>
              <c:spPr>
                <a:solidFill>
                  <a:schemeClr val="accent1"/>
                </a:solidFill>
                <a:ln w="9525">
                  <a:solidFill>
                    <a:schemeClr val="accent1"/>
                  </a:solidFill>
                </a:ln>
                <a:effectLst/>
              </c:spPr>
            </c:marker>
            <c:bubble3D val="0"/>
            <c:extLst>
              <c:ext xmlns:c16="http://schemas.microsoft.com/office/drawing/2014/chart" uri="{C3380CC4-5D6E-409C-BE32-E72D297353CC}">
                <c16:uniqueId val="{00000003-2295-48C9-AFF5-6A0B67F8A2E5}"/>
              </c:ext>
            </c:extLst>
          </c:dPt>
          <c:dLbls>
            <c:dLbl>
              <c:idx val="6"/>
              <c:layout>
                <c:manualLayout>
                  <c:x val="-1.5110356332881389E-2"/>
                  <c:y val="-5.2303423971013563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777-4E7C-AA28-A283429CE60B}"/>
                </c:ext>
              </c:extLst>
            </c:dLbl>
            <c:dLbl>
              <c:idx val="7"/>
              <c:layout>
                <c:manualLayout>
                  <c:x val="-4.1419291263678222E-2"/>
                  <c:y val="-5.5063499114602669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777-4E7C-AA28-A283429CE60B}"/>
                </c:ext>
              </c:extLst>
            </c:dLbl>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Sheet1!$A$6:$A$15</c:f>
              <c:strCache>
                <c:ptCount val="10"/>
                <c:pt idx="0">
                  <c:v>4月</c:v>
                </c:pt>
                <c:pt idx="1">
                  <c:v>5月</c:v>
                </c:pt>
                <c:pt idx="2">
                  <c:v>6月</c:v>
                </c:pt>
                <c:pt idx="3">
                  <c:v>7月</c:v>
                </c:pt>
                <c:pt idx="4">
                  <c:v>8月</c:v>
                </c:pt>
                <c:pt idx="5">
                  <c:v>9月</c:v>
                </c:pt>
                <c:pt idx="6">
                  <c:v>10月</c:v>
                </c:pt>
                <c:pt idx="7">
                  <c:v>11月</c:v>
                </c:pt>
                <c:pt idx="8">
                  <c:v>12月</c:v>
                </c:pt>
                <c:pt idx="9">
                  <c:v>1月</c:v>
                </c:pt>
              </c:strCache>
            </c:strRef>
          </c:cat>
          <c:val>
            <c:numRef>
              <c:f>Sheet1!$B$6:$B$15</c:f>
              <c:numCache>
                <c:formatCode>General</c:formatCode>
                <c:ptCount val="10"/>
                <c:pt idx="0">
                  <c:v>791</c:v>
                </c:pt>
                <c:pt idx="1">
                  <c:v>648</c:v>
                </c:pt>
                <c:pt idx="2">
                  <c:v>735</c:v>
                </c:pt>
                <c:pt idx="3">
                  <c:v>1552</c:v>
                </c:pt>
                <c:pt idx="4">
                  <c:v>1481</c:v>
                </c:pt>
                <c:pt idx="5">
                  <c:v>556</c:v>
                </c:pt>
                <c:pt idx="6">
                  <c:v>623</c:v>
                </c:pt>
                <c:pt idx="7">
                  <c:v>623</c:v>
                </c:pt>
                <c:pt idx="8">
                  <c:v>681</c:v>
                </c:pt>
                <c:pt idx="9">
                  <c:v>372</c:v>
                </c:pt>
              </c:numCache>
            </c:numRef>
          </c:val>
          <c:smooth val="0"/>
          <c:extLst>
            <c:ext xmlns:c16="http://schemas.microsoft.com/office/drawing/2014/chart" uri="{C3380CC4-5D6E-409C-BE32-E72D297353CC}">
              <c16:uniqueId val="{00000004-2295-48C9-AFF5-6A0B67F8A2E5}"/>
            </c:ext>
          </c:extLst>
        </c:ser>
        <c:dLbls>
          <c:showLegendKey val="0"/>
          <c:showVal val="0"/>
          <c:showCatName val="0"/>
          <c:showSerName val="0"/>
          <c:showPercent val="0"/>
          <c:showBubbleSize val="0"/>
        </c:dLbls>
        <c:marker val="1"/>
        <c:smooth val="0"/>
        <c:axId val="1"/>
        <c:axId val="2"/>
      </c:lineChart>
      <c:catAx>
        <c:axId val="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horzOverflow="overflow" vert="horz" wrap="square" anchor="ctr" anchorCtr="1"/>
          <a:lstStyle/>
          <a:p>
            <a:pPr algn="ctr" rtl="0">
              <a:defRPr lang="ja-JP" altLang="en-US" sz="1197" b="0" i="0" u="none" strike="noStrike" kern="1200" baseline="0">
                <a:solidFill>
                  <a:schemeClr val="tx1">
                    <a:lumMod val="65000"/>
                    <a:lumOff val="35000"/>
                  </a:schemeClr>
                </a:solidFill>
                <a:latin typeface="+mn-lt"/>
                <a:ea typeface="+mn-ea"/>
                <a:cs typeface="+mn-cs"/>
              </a:defRPr>
            </a:pPr>
            <a:endParaRPr lang="ja-JP"/>
          </a:p>
        </c:txPr>
        <c:crossAx val="2"/>
        <c:crosses val="autoZero"/>
        <c:auto val="1"/>
        <c:lblAlgn val="ctr"/>
        <c:lblOffset val="100"/>
        <c:noMultiLvlLbl val="0"/>
      </c:catAx>
      <c:valAx>
        <c:axId val="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horzOverflow="overflow" wrap="square" anchor="ctr" anchorCtr="1"/>
              <a:lstStyle/>
              <a:p>
                <a:pPr algn="ctr" rtl="0">
                  <a:defRPr lang="ja-JP" altLang="en-US" sz="1330" b="0" i="0" u="none" strike="noStrike" kern="1200" baseline="0">
                    <a:solidFill>
                      <a:schemeClr val="tx1">
                        <a:lumMod val="65000"/>
                        <a:lumOff val="35000"/>
                      </a:schemeClr>
                    </a:solidFill>
                    <a:latin typeface="+mn-lt"/>
                    <a:ea typeface="+mn-ea"/>
                    <a:cs typeface="+mn-cs"/>
                  </a:defRPr>
                </a:pPr>
                <a:r>
                  <a:rPr lang="ja-JP" altLang="en-US" sz="1330" b="0" i="0" u="none" strike="noStrike" kern="1200" baseline="0" dirty="0">
                    <a:solidFill>
                      <a:schemeClr val="tx1">
                        <a:lumMod val="65000"/>
                        <a:lumOff val="35000"/>
                      </a:schemeClr>
                    </a:solidFill>
                    <a:latin typeface="+mn-lt"/>
                    <a:ea typeface="+mn-ea"/>
                    <a:cs typeface="+mn-cs"/>
                  </a:rPr>
                  <a:t>（人）</a:t>
                </a:r>
              </a:p>
            </c:rich>
          </c:tx>
          <c:layout>
            <c:manualLayout>
              <c:xMode val="edge"/>
              <c:yMode val="edge"/>
              <c:x val="1.2375199256993989E-2"/>
              <c:y val="1.6863701380035571E-2"/>
            </c:manualLayout>
          </c:layout>
          <c:overlay val="0"/>
          <c:spPr>
            <a:noFill/>
            <a:ln>
              <a:noFill/>
            </a:ln>
            <a:effectLst/>
          </c:spPr>
          <c:txPr>
            <a:bodyPr rot="0" spcFirstLastPara="1" vertOverflow="ellipsis" horzOverflow="overflow" wrap="square" anchor="ctr" anchorCtr="1"/>
            <a:lstStyle/>
            <a:p>
              <a:pPr algn="ctr" rtl="0">
                <a:defRPr lang="ja-JP" altLang="en-US" sz="133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horzOverflow="overflow" vert="horz" wrap="square" anchor="ctr" anchorCtr="1"/>
          <a:lstStyle/>
          <a:p>
            <a:pPr algn="ctr" rtl="0">
              <a:defRPr lang="ja-JP" altLang="en-US" sz="1197" b="0" i="0" u="none" strike="noStrike" kern="1200" baseline="0">
                <a:solidFill>
                  <a:schemeClr val="tx1">
                    <a:lumMod val="65000"/>
                    <a:lumOff val="35000"/>
                  </a:schemeClr>
                </a:solidFill>
                <a:latin typeface="+mn-lt"/>
                <a:ea typeface="+mn-ea"/>
                <a:cs typeface="+mn-cs"/>
              </a:defRPr>
            </a:pPr>
            <a:endParaRPr lang="ja-JP"/>
          </a:p>
        </c:txPr>
        <c:crossAx val="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vertOverflow="overflow" horzOverflow="overflow" anchor="ctr" anchorCtr="1"/>
    <a:lstStyle/>
    <a:p>
      <a:pPr algn="ctr" rtl="0">
        <a:defRPr lang="ja-JP" altLang="en-US" sz="1000"/>
      </a:pPr>
      <a:endParaRPr lang="ja-JP"/>
    </a:p>
  </c:txPr>
  <c:externalData r:id="rId3">
    <c:autoUpdate val="0"/>
  </c:externalData>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令和6年度</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4月</c:v>
                </c:pt>
                <c:pt idx="1">
                  <c:v>5月</c:v>
                </c:pt>
                <c:pt idx="2">
                  <c:v>6月</c:v>
                </c:pt>
                <c:pt idx="3">
                  <c:v>7月</c:v>
                </c:pt>
                <c:pt idx="4">
                  <c:v>8月</c:v>
                </c:pt>
                <c:pt idx="5">
                  <c:v>9月</c:v>
                </c:pt>
                <c:pt idx="6">
                  <c:v>10月</c:v>
                </c:pt>
                <c:pt idx="7">
                  <c:v>11月</c:v>
                </c:pt>
                <c:pt idx="8">
                  <c:v>12月</c:v>
                </c:pt>
                <c:pt idx="9">
                  <c:v>1月</c:v>
                </c:pt>
              </c:strCache>
            </c:strRef>
          </c:cat>
          <c:val>
            <c:numRef>
              <c:f>Sheet1!$B$2:$B$11</c:f>
              <c:numCache>
                <c:formatCode>General</c:formatCode>
                <c:ptCount val="10"/>
                <c:pt idx="0">
                  <c:v>44</c:v>
                </c:pt>
                <c:pt idx="1">
                  <c:v>38</c:v>
                </c:pt>
                <c:pt idx="2">
                  <c:v>41</c:v>
                </c:pt>
                <c:pt idx="3">
                  <c:v>78</c:v>
                </c:pt>
                <c:pt idx="4">
                  <c:v>71</c:v>
                </c:pt>
                <c:pt idx="5">
                  <c:v>33</c:v>
                </c:pt>
                <c:pt idx="6">
                  <c:v>33</c:v>
                </c:pt>
                <c:pt idx="7">
                  <c:v>35</c:v>
                </c:pt>
                <c:pt idx="8">
                  <c:v>43</c:v>
                </c:pt>
                <c:pt idx="9">
                  <c:v>25</c:v>
                </c:pt>
              </c:numCache>
            </c:numRef>
          </c:val>
          <c:smooth val="0"/>
          <c:extLst>
            <c:ext xmlns:c16="http://schemas.microsoft.com/office/drawing/2014/chart" uri="{C3380CC4-5D6E-409C-BE32-E72D297353CC}">
              <c16:uniqueId val="{00000000-8716-44D1-A956-AFCC36E9E7AD}"/>
            </c:ext>
          </c:extLst>
        </c:ser>
        <c:dLbls>
          <c:showLegendKey val="0"/>
          <c:showVal val="0"/>
          <c:showCatName val="0"/>
          <c:showSerName val="0"/>
          <c:showPercent val="0"/>
          <c:showBubbleSize val="0"/>
        </c:dLbls>
        <c:marker val="1"/>
        <c:smooth val="0"/>
        <c:axId val="1"/>
        <c:axId val="2"/>
      </c:lineChart>
      <c:catAx>
        <c:axId val="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horzOverflow="overflow" vert="horz" wrap="square" anchor="ctr" anchorCtr="1"/>
          <a:lstStyle/>
          <a:p>
            <a:pPr algn="ctr" rtl="0">
              <a:defRPr lang="ja-JP" altLang="en-US" sz="1197" b="0" i="0" u="none" strike="noStrike" kern="1200" baseline="0">
                <a:solidFill>
                  <a:schemeClr val="tx1">
                    <a:lumMod val="65000"/>
                    <a:lumOff val="35000"/>
                  </a:schemeClr>
                </a:solidFill>
                <a:latin typeface="+mn-lt"/>
                <a:ea typeface="+mn-ea"/>
                <a:cs typeface="+mn-cs"/>
              </a:defRPr>
            </a:pPr>
            <a:endParaRPr lang="ja-JP"/>
          </a:p>
        </c:txPr>
        <c:crossAx val="2"/>
        <c:crosses val="autoZero"/>
        <c:auto val="1"/>
        <c:lblAlgn val="ctr"/>
        <c:lblOffset val="100"/>
        <c:noMultiLvlLbl val="0"/>
      </c:catAx>
      <c:valAx>
        <c:axId val="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horzOverflow="overflow" wrap="square" anchor="ctr" anchorCtr="1"/>
              <a:lstStyle/>
              <a:p>
                <a:pPr algn="ctr" rtl="0">
                  <a:defRPr lang="ja-JP" altLang="en-US" sz="1330" b="0" i="0" u="none" strike="noStrike" kern="1200" baseline="0">
                    <a:solidFill>
                      <a:schemeClr val="tx1">
                        <a:lumMod val="65000"/>
                        <a:lumOff val="35000"/>
                      </a:schemeClr>
                    </a:solidFill>
                    <a:latin typeface="+mn-lt"/>
                    <a:ea typeface="+mn-ea"/>
                    <a:cs typeface="+mn-cs"/>
                  </a:defRPr>
                </a:pPr>
                <a:r>
                  <a:rPr lang="ja-JP" altLang="en-US" sz="1330" b="0" i="0" u="none" strike="noStrike" kern="1200" baseline="0" dirty="0">
                    <a:solidFill>
                      <a:schemeClr val="tx1">
                        <a:lumMod val="65000"/>
                        <a:lumOff val="35000"/>
                      </a:schemeClr>
                    </a:solidFill>
                    <a:latin typeface="+mn-lt"/>
                    <a:ea typeface="+mn-ea"/>
                    <a:cs typeface="+mn-cs"/>
                  </a:rPr>
                  <a:t>（人）</a:t>
                </a:r>
              </a:p>
            </c:rich>
          </c:tx>
          <c:layout>
            <c:manualLayout>
              <c:xMode val="edge"/>
              <c:yMode val="edge"/>
              <c:x val="1.9049030783958188E-2"/>
              <c:y val="0"/>
            </c:manualLayout>
          </c:layout>
          <c:overlay val="0"/>
          <c:spPr>
            <a:noFill/>
            <a:ln>
              <a:noFill/>
            </a:ln>
            <a:effectLst/>
          </c:spPr>
          <c:txPr>
            <a:bodyPr rot="0" spcFirstLastPara="1" vertOverflow="ellipsis" horzOverflow="overflow" wrap="square" anchor="ctr" anchorCtr="1"/>
            <a:lstStyle/>
            <a:p>
              <a:pPr algn="ctr" rtl="0">
                <a:defRPr lang="ja-JP" altLang="en-US" sz="133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horzOverflow="overflow" vert="horz" wrap="square" anchor="ctr" anchorCtr="1"/>
          <a:lstStyle/>
          <a:p>
            <a:pPr algn="ctr" rtl="0">
              <a:defRPr lang="ja-JP" altLang="en-US" sz="1197" b="0" i="0" u="none" strike="noStrike" kern="1200" baseline="0">
                <a:solidFill>
                  <a:schemeClr val="tx1">
                    <a:lumMod val="65000"/>
                    <a:lumOff val="35000"/>
                  </a:schemeClr>
                </a:solidFill>
                <a:latin typeface="+mn-lt"/>
                <a:ea typeface="+mn-ea"/>
                <a:cs typeface="+mn-cs"/>
              </a:defRPr>
            </a:pPr>
            <a:endParaRPr lang="ja-JP"/>
          </a:p>
        </c:txPr>
        <c:crossAx val="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vertOverflow="overflow" horzOverflow="overflow" anchor="ctr" anchorCtr="1"/>
    <a:lstStyle/>
    <a:p>
      <a:pPr algn="ctr" rtl="0">
        <a:defRPr lang="ja-JP" altLang="en-US" sz="1000"/>
      </a:pPr>
      <a:endParaRPr lang="ja-JP"/>
    </a:p>
  </c:txPr>
  <c:externalData r:id="rId3">
    <c:autoUpdate val="0"/>
  </c:externalData>
  <c:extLs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令和2年度</c:v>
                </c:pt>
              </c:strCache>
            </c:strRef>
          </c:tx>
          <c:spPr>
            <a:solidFill>
              <a:schemeClr val="accent1"/>
            </a:solidFill>
            <a:ln>
              <a:noFill/>
            </a:ln>
            <a:effectLst/>
          </c:spPr>
          <c:invertIfNegative val="0"/>
          <c:dLbls>
            <c:dLbl>
              <c:idx val="5"/>
              <c:layout>
                <c:manualLayout>
                  <c:x val="-6.9589102105514179E-3"/>
                  <c:y val="-1.1236891712139344E-16"/>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948E-4806-9650-D1A7CB9F0736}"/>
                </c:ext>
              </c:extLst>
            </c:dLbl>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４月</c:v>
                </c:pt>
                <c:pt idx="1">
                  <c:v>５月</c:v>
                </c:pt>
                <c:pt idx="2">
                  <c:v>６月</c:v>
                </c:pt>
                <c:pt idx="3">
                  <c:v>７月</c:v>
                </c:pt>
                <c:pt idx="4">
                  <c:v>８月</c:v>
                </c:pt>
                <c:pt idx="5">
                  <c:v>９月</c:v>
                </c:pt>
                <c:pt idx="6">
                  <c:v>１０月</c:v>
                </c:pt>
                <c:pt idx="7">
                  <c:v>１１月</c:v>
                </c:pt>
                <c:pt idx="8">
                  <c:v>１２月</c:v>
                </c:pt>
                <c:pt idx="9">
                  <c:v>１月</c:v>
                </c:pt>
                <c:pt idx="10">
                  <c:v>２月</c:v>
                </c:pt>
                <c:pt idx="11">
                  <c:v>３月</c:v>
                </c:pt>
              </c:strCache>
            </c:strRef>
          </c:cat>
          <c:val>
            <c:numRef>
              <c:f>Sheet1!$B$2:$B$13</c:f>
              <c:numCache>
                <c:formatCode>General</c:formatCode>
                <c:ptCount val="12"/>
                <c:pt idx="2">
                  <c:v>87</c:v>
                </c:pt>
                <c:pt idx="3">
                  <c:v>245</c:v>
                </c:pt>
                <c:pt idx="4">
                  <c:v>662</c:v>
                </c:pt>
                <c:pt idx="5">
                  <c:v>399</c:v>
                </c:pt>
                <c:pt idx="6">
                  <c:v>396</c:v>
                </c:pt>
                <c:pt idx="7">
                  <c:v>321</c:v>
                </c:pt>
                <c:pt idx="8">
                  <c:v>343</c:v>
                </c:pt>
                <c:pt idx="9">
                  <c:v>352</c:v>
                </c:pt>
                <c:pt idx="10">
                  <c:v>286</c:v>
                </c:pt>
                <c:pt idx="11">
                  <c:v>310</c:v>
                </c:pt>
              </c:numCache>
            </c:numRef>
          </c:val>
          <c:extLst>
            <c:ext xmlns:c16="http://schemas.microsoft.com/office/drawing/2014/chart" uri="{C3380CC4-5D6E-409C-BE32-E72D297353CC}">
              <c16:uniqueId val="{00000000-F6D6-47A2-8627-D1826E78B080}"/>
            </c:ext>
          </c:extLst>
        </c:ser>
        <c:ser>
          <c:idx val="1"/>
          <c:order val="1"/>
          <c:tx>
            <c:strRef>
              <c:f>Sheet1!$C$1</c:f>
              <c:strCache>
                <c:ptCount val="1"/>
                <c:pt idx="0">
                  <c:v>令和3年度</c:v>
                </c:pt>
              </c:strCache>
            </c:strRef>
          </c:tx>
          <c:spPr>
            <a:solidFill>
              <a:schemeClr val="accent2"/>
            </a:solidFill>
            <a:ln>
              <a:noFill/>
            </a:ln>
            <a:effectLst/>
          </c:spPr>
          <c:invertIfNegative val="0"/>
          <c:dPt>
            <c:idx val="9"/>
            <c:invertIfNegative val="0"/>
            <c:bubble3D val="0"/>
            <c:spPr>
              <a:solidFill>
                <a:schemeClr val="accent2"/>
              </a:solidFill>
              <a:ln w="28575" cap="rnd">
                <a:solidFill>
                  <a:schemeClr val="accent2"/>
                </a:solidFill>
                <a:round/>
              </a:ln>
              <a:effectLst/>
            </c:spPr>
            <c:extLst>
              <c:ext xmlns:c16="http://schemas.microsoft.com/office/drawing/2014/chart" uri="{C3380CC4-5D6E-409C-BE32-E72D297353CC}">
                <c16:uniqueId val="{00000002-F6D6-47A2-8627-D1826E78B080}"/>
              </c:ext>
            </c:extLst>
          </c:dPt>
          <c:dPt>
            <c:idx val="10"/>
            <c:invertIfNegative val="0"/>
            <c:bubble3D val="0"/>
            <c:spPr>
              <a:solidFill>
                <a:schemeClr val="accent2"/>
              </a:solidFill>
              <a:ln w="28575" cap="rnd">
                <a:solidFill>
                  <a:schemeClr val="accent2"/>
                </a:solidFill>
                <a:round/>
              </a:ln>
              <a:effectLst/>
            </c:spPr>
            <c:extLst>
              <c:ext xmlns:c16="http://schemas.microsoft.com/office/drawing/2014/chart" uri="{C3380CC4-5D6E-409C-BE32-E72D297353CC}">
                <c16:uniqueId val="{00000004-F6D6-47A2-8627-D1826E78B080}"/>
              </c:ext>
            </c:extLst>
          </c:dPt>
          <c:dLbls>
            <c:dLbl>
              <c:idx val="5"/>
              <c:layout>
                <c:manualLayout>
                  <c:x val="-1.2526038378992551E-2"/>
                  <c:y val="-7.355141359639386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948E-4806-9650-D1A7CB9F0736}"/>
                </c:ext>
              </c:extLst>
            </c:dLbl>
            <c:dLbl>
              <c:idx val="9"/>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2-F6D6-47A2-8627-D1826E78B080}"/>
                </c:ext>
              </c:extLst>
            </c:dLbl>
            <c:dLbl>
              <c:idx val="1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4-F6D6-47A2-8627-D1826E78B080}"/>
                </c:ext>
              </c:extLst>
            </c:dLbl>
            <c:dLbl>
              <c:idx val="11"/>
              <c:layout>
                <c:manualLayout>
                  <c:x val="-1.1134256336882267E-2"/>
                  <c:y val="9.1939266995492326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948E-4806-9650-D1A7CB9F0736}"/>
                </c:ext>
              </c:extLst>
            </c:dLbl>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４月</c:v>
                </c:pt>
                <c:pt idx="1">
                  <c:v>５月</c:v>
                </c:pt>
                <c:pt idx="2">
                  <c:v>６月</c:v>
                </c:pt>
                <c:pt idx="3">
                  <c:v>７月</c:v>
                </c:pt>
                <c:pt idx="4">
                  <c:v>８月</c:v>
                </c:pt>
                <c:pt idx="5">
                  <c:v>９月</c:v>
                </c:pt>
                <c:pt idx="6">
                  <c:v>１０月</c:v>
                </c:pt>
                <c:pt idx="7">
                  <c:v>１１月</c:v>
                </c:pt>
                <c:pt idx="8">
                  <c:v>１２月</c:v>
                </c:pt>
                <c:pt idx="9">
                  <c:v>１月</c:v>
                </c:pt>
                <c:pt idx="10">
                  <c:v>２月</c:v>
                </c:pt>
                <c:pt idx="11">
                  <c:v>３月</c:v>
                </c:pt>
              </c:strCache>
            </c:strRef>
          </c:cat>
          <c:val>
            <c:numRef>
              <c:f>Sheet1!$C$2:$C$13</c:f>
              <c:numCache>
                <c:formatCode>General</c:formatCode>
                <c:ptCount val="12"/>
                <c:pt idx="0">
                  <c:v>344</c:v>
                </c:pt>
                <c:pt idx="1">
                  <c:v>278</c:v>
                </c:pt>
                <c:pt idx="2">
                  <c:v>682</c:v>
                </c:pt>
                <c:pt idx="3">
                  <c:v>752</c:v>
                </c:pt>
                <c:pt idx="4">
                  <c:v>909</c:v>
                </c:pt>
                <c:pt idx="5">
                  <c:v>434</c:v>
                </c:pt>
                <c:pt idx="6">
                  <c:v>542</c:v>
                </c:pt>
                <c:pt idx="7">
                  <c:v>441</c:v>
                </c:pt>
                <c:pt idx="8">
                  <c:v>763</c:v>
                </c:pt>
                <c:pt idx="9">
                  <c:v>629</c:v>
                </c:pt>
                <c:pt idx="10">
                  <c:v>493</c:v>
                </c:pt>
                <c:pt idx="11">
                  <c:v>754</c:v>
                </c:pt>
              </c:numCache>
            </c:numRef>
          </c:val>
          <c:extLst>
            <c:ext xmlns:c16="http://schemas.microsoft.com/office/drawing/2014/chart" uri="{C3380CC4-5D6E-409C-BE32-E72D297353CC}">
              <c16:uniqueId val="{00000005-F6D6-47A2-8627-D1826E78B080}"/>
            </c:ext>
          </c:extLst>
        </c:ser>
        <c:ser>
          <c:idx val="2"/>
          <c:order val="2"/>
          <c:tx>
            <c:strRef>
              <c:f>Sheet1!$D$1</c:f>
              <c:strCache>
                <c:ptCount val="1"/>
                <c:pt idx="0">
                  <c:v>令和4年度</c:v>
                </c:pt>
              </c:strCache>
            </c:strRef>
          </c:tx>
          <c:spPr>
            <a:solidFill>
              <a:schemeClr val="accent3"/>
            </a:solidFill>
            <a:ln>
              <a:noFill/>
            </a:ln>
            <a:effectLst/>
          </c:spPr>
          <c:invertIfNegative val="0"/>
          <c:dPt>
            <c:idx val="7"/>
            <c:invertIfNegative val="0"/>
            <c:bubble3D val="0"/>
            <c:spPr>
              <a:solidFill>
                <a:schemeClr val="accent3"/>
              </a:solidFill>
              <a:ln w="28575" cap="rnd">
                <a:solidFill>
                  <a:schemeClr val="accent3"/>
                </a:solidFill>
                <a:round/>
              </a:ln>
              <a:effectLst/>
            </c:spPr>
            <c:extLst>
              <c:ext xmlns:c16="http://schemas.microsoft.com/office/drawing/2014/chart" uri="{C3380CC4-5D6E-409C-BE32-E72D297353CC}">
                <c16:uniqueId val="{00000007-F6D6-47A2-8627-D1826E78B080}"/>
              </c:ext>
            </c:extLst>
          </c:dPt>
          <c:dPt>
            <c:idx val="9"/>
            <c:invertIfNegative val="0"/>
            <c:bubble3D val="0"/>
            <c:spPr>
              <a:solidFill>
                <a:schemeClr val="accent3"/>
              </a:solidFill>
              <a:ln w="28575" cap="rnd">
                <a:solidFill>
                  <a:schemeClr val="accent3"/>
                </a:solidFill>
                <a:round/>
              </a:ln>
              <a:effectLst/>
            </c:spPr>
            <c:extLst>
              <c:ext xmlns:c16="http://schemas.microsoft.com/office/drawing/2014/chart" uri="{C3380CC4-5D6E-409C-BE32-E72D297353CC}">
                <c16:uniqueId val="{00000009-F6D6-47A2-8627-D1826E78B080}"/>
              </c:ext>
            </c:extLst>
          </c:dPt>
          <c:dPt>
            <c:idx val="10"/>
            <c:invertIfNegative val="0"/>
            <c:bubble3D val="0"/>
            <c:spPr>
              <a:solidFill>
                <a:schemeClr val="accent3"/>
              </a:solidFill>
              <a:ln w="28575" cap="rnd">
                <a:solidFill>
                  <a:schemeClr val="accent3"/>
                </a:solidFill>
                <a:round/>
              </a:ln>
              <a:effectLst/>
            </c:spPr>
            <c:extLst>
              <c:ext xmlns:c16="http://schemas.microsoft.com/office/drawing/2014/chart" uri="{C3380CC4-5D6E-409C-BE32-E72D297353CC}">
                <c16:uniqueId val="{0000000B-F6D6-47A2-8627-D1826E78B080}"/>
              </c:ext>
            </c:extLst>
          </c:dPt>
          <c:dPt>
            <c:idx val="11"/>
            <c:invertIfNegative val="0"/>
            <c:bubble3D val="0"/>
            <c:spPr>
              <a:solidFill>
                <a:schemeClr val="accent3"/>
              </a:solidFill>
              <a:ln w="28575" cap="rnd">
                <a:solidFill>
                  <a:schemeClr val="accent3"/>
                </a:solidFill>
                <a:round/>
              </a:ln>
              <a:effectLst/>
            </c:spPr>
            <c:extLst>
              <c:ext xmlns:c16="http://schemas.microsoft.com/office/drawing/2014/chart" uri="{C3380CC4-5D6E-409C-BE32-E72D297353CC}">
                <c16:uniqueId val="{0000000D-F6D6-47A2-8627-D1826E78B080}"/>
              </c:ext>
            </c:extLst>
          </c:dPt>
          <c:dLbls>
            <c:dLbl>
              <c:idx val="3"/>
              <c:layout>
                <c:manualLayout>
                  <c:x val="-9.7424742947719838E-3"/>
                  <c:y val="1.83878533990984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8DCE-4AC4-B9B9-FA0340F59279}"/>
                </c:ext>
              </c:extLst>
            </c:dLbl>
            <c:dLbl>
              <c:idx val="6"/>
              <c:layout>
                <c:manualLayout>
                  <c:x val="-1.3917820421103855E-3"/>
                  <c:y val="-6.435748689684463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948E-4806-9650-D1A7CB9F0736}"/>
                </c:ext>
              </c:extLst>
            </c:dLbl>
            <c:dLbl>
              <c:idx val="7"/>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7-F6D6-47A2-8627-D1826E78B080}"/>
                </c:ext>
              </c:extLst>
            </c:dLbl>
            <c:dLbl>
              <c:idx val="8"/>
              <c:layout>
                <c:manualLayout>
                  <c:x val="0"/>
                  <c:y val="3.064642233183077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8DCE-4AC4-B9B9-FA0340F59279}"/>
                </c:ext>
              </c:extLst>
            </c:dLbl>
            <c:dLbl>
              <c:idx val="9"/>
              <c:layout>
                <c:manualLayout>
                  <c:x val="2.7835640842205668E-3"/>
                  <c:y val="1.8387853399098465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6D6-47A2-8627-D1826E78B080}"/>
                </c:ext>
              </c:extLst>
            </c:dLbl>
            <c:dLbl>
              <c:idx val="1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B-F6D6-47A2-8627-D1826E78B080}"/>
                </c:ext>
              </c:extLst>
            </c:dLbl>
            <c:dLbl>
              <c:idx val="11"/>
              <c:layout>
                <c:manualLayout>
                  <c:x val="-2.0412567476562796E-16"/>
                  <c:y val="3.677570679819693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F6D6-47A2-8627-D1826E78B080}"/>
                </c:ext>
              </c:extLst>
            </c:dLbl>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４月</c:v>
                </c:pt>
                <c:pt idx="1">
                  <c:v>５月</c:v>
                </c:pt>
                <c:pt idx="2">
                  <c:v>６月</c:v>
                </c:pt>
                <c:pt idx="3">
                  <c:v>７月</c:v>
                </c:pt>
                <c:pt idx="4">
                  <c:v>８月</c:v>
                </c:pt>
                <c:pt idx="5">
                  <c:v>９月</c:v>
                </c:pt>
                <c:pt idx="6">
                  <c:v>１０月</c:v>
                </c:pt>
                <c:pt idx="7">
                  <c:v>１１月</c:v>
                </c:pt>
                <c:pt idx="8">
                  <c:v>１２月</c:v>
                </c:pt>
                <c:pt idx="9">
                  <c:v>１月</c:v>
                </c:pt>
                <c:pt idx="10">
                  <c:v>２月</c:v>
                </c:pt>
                <c:pt idx="11">
                  <c:v>３月</c:v>
                </c:pt>
              </c:strCache>
            </c:strRef>
          </c:cat>
          <c:val>
            <c:numRef>
              <c:f>Sheet1!$D$2:$D$13</c:f>
              <c:numCache>
                <c:formatCode>General</c:formatCode>
                <c:ptCount val="12"/>
                <c:pt idx="0">
                  <c:v>680</c:v>
                </c:pt>
                <c:pt idx="1">
                  <c:v>576</c:v>
                </c:pt>
                <c:pt idx="2">
                  <c:v>799</c:v>
                </c:pt>
                <c:pt idx="3">
                  <c:v>1126</c:v>
                </c:pt>
                <c:pt idx="4">
                  <c:v>1344</c:v>
                </c:pt>
                <c:pt idx="5">
                  <c:v>488</c:v>
                </c:pt>
                <c:pt idx="6">
                  <c:v>576</c:v>
                </c:pt>
                <c:pt idx="7">
                  <c:v>611</c:v>
                </c:pt>
                <c:pt idx="8">
                  <c:v>684</c:v>
                </c:pt>
                <c:pt idx="9">
                  <c:v>454</c:v>
                </c:pt>
                <c:pt idx="10">
                  <c:v>405</c:v>
                </c:pt>
                <c:pt idx="11">
                  <c:v>760</c:v>
                </c:pt>
              </c:numCache>
            </c:numRef>
          </c:val>
          <c:extLst>
            <c:ext xmlns:c16="http://schemas.microsoft.com/office/drawing/2014/chart" uri="{C3380CC4-5D6E-409C-BE32-E72D297353CC}">
              <c16:uniqueId val="{0000000E-F6D6-47A2-8627-D1826E78B080}"/>
            </c:ext>
          </c:extLst>
        </c:ser>
        <c:ser>
          <c:idx val="3"/>
          <c:order val="3"/>
          <c:tx>
            <c:strRef>
              <c:f>Sheet1!$E$1</c:f>
              <c:strCache>
                <c:ptCount val="1"/>
                <c:pt idx="0">
                  <c:v>令和5年度</c:v>
                </c:pt>
              </c:strCache>
            </c:strRef>
          </c:tx>
          <c:spPr>
            <a:solidFill>
              <a:schemeClr val="accent4"/>
            </a:solidFill>
            <a:ln>
              <a:noFill/>
            </a:ln>
            <a:effectLst/>
          </c:spPr>
          <c:invertIfNegative val="0"/>
          <c:dPt>
            <c:idx val="9"/>
            <c:invertIfNegative val="0"/>
            <c:bubble3D val="0"/>
            <c:spPr>
              <a:solidFill>
                <a:schemeClr val="accent4"/>
              </a:solidFill>
              <a:ln w="28575" cap="rnd">
                <a:solidFill>
                  <a:schemeClr val="accent4"/>
                </a:solidFill>
                <a:round/>
              </a:ln>
              <a:effectLst/>
            </c:spPr>
            <c:extLst>
              <c:ext xmlns:c16="http://schemas.microsoft.com/office/drawing/2014/chart" uri="{C3380CC4-5D6E-409C-BE32-E72D297353CC}">
                <c16:uniqueId val="{00000010-F6D6-47A2-8627-D1826E78B080}"/>
              </c:ext>
            </c:extLst>
          </c:dPt>
          <c:dPt>
            <c:idx val="10"/>
            <c:invertIfNegative val="0"/>
            <c:bubble3D val="0"/>
            <c:spPr>
              <a:solidFill>
                <a:schemeClr val="accent4"/>
              </a:solidFill>
              <a:ln w="28575" cap="rnd">
                <a:solidFill>
                  <a:schemeClr val="accent4"/>
                </a:solidFill>
                <a:round/>
              </a:ln>
              <a:effectLst/>
            </c:spPr>
            <c:extLst>
              <c:ext xmlns:c16="http://schemas.microsoft.com/office/drawing/2014/chart" uri="{C3380CC4-5D6E-409C-BE32-E72D297353CC}">
                <c16:uniqueId val="{00000012-F6D6-47A2-8627-D1826E78B080}"/>
              </c:ext>
            </c:extLst>
          </c:dPt>
          <c:dPt>
            <c:idx val="11"/>
            <c:invertIfNegative val="0"/>
            <c:bubble3D val="0"/>
            <c:spPr>
              <a:solidFill>
                <a:schemeClr val="accent4"/>
              </a:solidFill>
              <a:ln w="28575" cap="rnd">
                <a:solidFill>
                  <a:schemeClr val="accent4"/>
                </a:solidFill>
                <a:round/>
              </a:ln>
              <a:effectLst/>
            </c:spPr>
            <c:extLst>
              <c:ext xmlns:c16="http://schemas.microsoft.com/office/drawing/2014/chart" uri="{C3380CC4-5D6E-409C-BE32-E72D297353CC}">
                <c16:uniqueId val="{00000014-F6D6-47A2-8627-D1826E78B080}"/>
              </c:ext>
            </c:extLst>
          </c:dPt>
          <c:dLbls>
            <c:dLbl>
              <c:idx val="0"/>
              <c:layout>
                <c:manualLayout>
                  <c:x val="-1.391782042110309E-3"/>
                  <c:y val="-0.11952104709414008"/>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8DCE-4AC4-B9B9-FA0340F59279}"/>
                </c:ext>
              </c:extLst>
            </c:dLbl>
            <c:dLbl>
              <c:idx val="1"/>
              <c:layout>
                <c:manualLayout>
                  <c:x val="-4.1753461263308502E-3"/>
                  <c:y val="-5.209891796411231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8DCE-4AC4-B9B9-FA0340F59279}"/>
                </c:ext>
              </c:extLst>
            </c:dLbl>
            <c:dLbl>
              <c:idx val="6"/>
              <c:layout>
                <c:manualLayout>
                  <c:x val="0"/>
                  <c:y val="2.145249563228154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948E-4806-9650-D1A7CB9F0736}"/>
                </c:ext>
              </c:extLst>
            </c:dLbl>
            <c:dLbl>
              <c:idx val="7"/>
              <c:layout>
                <c:manualLayout>
                  <c:x val="-9.7424742947719838E-3"/>
                  <c:y val="-7.968069806276001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948E-4806-9650-D1A7CB9F0736}"/>
                </c:ext>
              </c:extLst>
            </c:dLbl>
            <c:dLbl>
              <c:idx val="8"/>
              <c:layout>
                <c:manualLayout>
                  <c:x val="4.1753461263307487E-3"/>
                  <c:y val="3.064642233183021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948E-4806-9650-D1A7CB9F0736}"/>
                </c:ext>
              </c:extLst>
            </c:dLbl>
            <c:dLbl>
              <c:idx val="9"/>
              <c:layout>
                <c:manualLayout>
                  <c:x val="1.3917820421102834E-3"/>
                  <c:y val="-0.1195210470941400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F6D6-47A2-8627-D1826E78B080}"/>
                </c:ext>
              </c:extLst>
            </c:dLbl>
            <c:dLbl>
              <c:idx val="1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12-F6D6-47A2-8627-D1826E78B080}"/>
                </c:ext>
              </c:extLst>
            </c:dLbl>
            <c:dLbl>
              <c:idx val="11"/>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14-F6D6-47A2-8627-D1826E78B080}"/>
                </c:ext>
              </c:extLst>
            </c:dLbl>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４月</c:v>
                </c:pt>
                <c:pt idx="1">
                  <c:v>５月</c:v>
                </c:pt>
                <c:pt idx="2">
                  <c:v>６月</c:v>
                </c:pt>
                <c:pt idx="3">
                  <c:v>７月</c:v>
                </c:pt>
                <c:pt idx="4">
                  <c:v>８月</c:v>
                </c:pt>
                <c:pt idx="5">
                  <c:v>９月</c:v>
                </c:pt>
                <c:pt idx="6">
                  <c:v>１０月</c:v>
                </c:pt>
                <c:pt idx="7">
                  <c:v>１１月</c:v>
                </c:pt>
                <c:pt idx="8">
                  <c:v>１２月</c:v>
                </c:pt>
                <c:pt idx="9">
                  <c:v>１月</c:v>
                </c:pt>
                <c:pt idx="10">
                  <c:v>２月</c:v>
                </c:pt>
                <c:pt idx="11">
                  <c:v>３月</c:v>
                </c:pt>
              </c:strCache>
            </c:strRef>
          </c:cat>
          <c:val>
            <c:numRef>
              <c:f>Sheet1!$E$2:$E$13</c:f>
              <c:numCache>
                <c:formatCode>General</c:formatCode>
                <c:ptCount val="12"/>
                <c:pt idx="0">
                  <c:v>796</c:v>
                </c:pt>
                <c:pt idx="1">
                  <c:v>603</c:v>
                </c:pt>
                <c:pt idx="2">
                  <c:v>602</c:v>
                </c:pt>
                <c:pt idx="3">
                  <c:v>1193</c:v>
                </c:pt>
                <c:pt idx="4">
                  <c:v>1496</c:v>
                </c:pt>
                <c:pt idx="5">
                  <c:v>650</c:v>
                </c:pt>
                <c:pt idx="6">
                  <c:v>520</c:v>
                </c:pt>
                <c:pt idx="7">
                  <c:v>607</c:v>
                </c:pt>
                <c:pt idx="8">
                  <c:v>739</c:v>
                </c:pt>
                <c:pt idx="9">
                  <c:v>448</c:v>
                </c:pt>
                <c:pt idx="10">
                  <c:v>547</c:v>
                </c:pt>
                <c:pt idx="11">
                  <c:v>813</c:v>
                </c:pt>
              </c:numCache>
            </c:numRef>
          </c:val>
          <c:extLst>
            <c:ext xmlns:c16="http://schemas.microsoft.com/office/drawing/2014/chart" uri="{C3380CC4-5D6E-409C-BE32-E72D297353CC}">
              <c16:uniqueId val="{00000015-F6D6-47A2-8627-D1826E78B080}"/>
            </c:ext>
          </c:extLst>
        </c:ser>
        <c:ser>
          <c:idx val="4"/>
          <c:order val="4"/>
          <c:tx>
            <c:strRef>
              <c:f>Sheet1!$F$1</c:f>
              <c:strCache>
                <c:ptCount val="1"/>
                <c:pt idx="0">
                  <c:v>令和6年度</c:v>
                </c:pt>
              </c:strCache>
            </c:strRef>
          </c:tx>
          <c:spPr>
            <a:solidFill>
              <a:schemeClr val="accent5"/>
            </a:solidFill>
            <a:ln>
              <a:noFill/>
            </a:ln>
            <a:effectLst/>
          </c:spPr>
          <c:invertIfNegative val="0"/>
          <c:dLbls>
            <c:dLbl>
              <c:idx val="4"/>
              <c:layout>
                <c:manualLayout>
                  <c:x val="1.2526038378992551E-2"/>
                  <c:y val="3.064642233183077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948E-4806-9650-D1A7CB9F0736}"/>
                </c:ext>
              </c:extLst>
            </c:dLbl>
            <c:dLbl>
              <c:idx val="5"/>
              <c:layout>
                <c:manualLayout>
                  <c:x val="9.7424742947719838E-3"/>
                  <c:y val="-0.10113319369504155"/>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948E-4806-9650-D1A7CB9F0736}"/>
                </c:ext>
              </c:extLst>
            </c:dLbl>
            <c:dLbl>
              <c:idx val="7"/>
              <c:layout>
                <c:manualLayout>
                  <c:x val="9.7424742947719838E-3"/>
                  <c:y val="-1.838785339909857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948E-4806-9650-D1A7CB9F0736}"/>
                </c:ext>
              </c:extLst>
            </c:dLbl>
            <c:dLbl>
              <c:idx val="8"/>
              <c:layout>
                <c:manualLayout>
                  <c:x val="8.3506922526617004E-3"/>
                  <c:y val="3.064642233182964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8DCE-4AC4-B9B9-FA0340F59279}"/>
                </c:ext>
              </c:extLst>
            </c:dLbl>
            <c:spPr>
              <a:noFill/>
              <a:ln>
                <a:noFill/>
              </a:ln>
              <a:effectLst/>
            </c:spPr>
            <c:txPr>
              <a:bodyPr rot="0" spcFirstLastPara="1" vertOverflow="ellipsis" vert="horz" wrap="square" lIns="38100" tIns="19050" rIns="38100" bIns="19050" anchor="ctr" anchorCtr="1">
                <a:spAutoFit/>
              </a:bodyPr>
              <a:lstStyle/>
              <a:p>
                <a:pPr>
                  <a:defRPr lang="ja-JP" altLang="en-US" sz="10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４月</c:v>
                </c:pt>
                <c:pt idx="1">
                  <c:v>５月</c:v>
                </c:pt>
                <c:pt idx="2">
                  <c:v>６月</c:v>
                </c:pt>
                <c:pt idx="3">
                  <c:v>７月</c:v>
                </c:pt>
                <c:pt idx="4">
                  <c:v>８月</c:v>
                </c:pt>
                <c:pt idx="5">
                  <c:v>９月</c:v>
                </c:pt>
                <c:pt idx="6">
                  <c:v>１０月</c:v>
                </c:pt>
                <c:pt idx="7">
                  <c:v>１１月</c:v>
                </c:pt>
                <c:pt idx="8">
                  <c:v>１２月</c:v>
                </c:pt>
                <c:pt idx="9">
                  <c:v>１月</c:v>
                </c:pt>
                <c:pt idx="10">
                  <c:v>２月</c:v>
                </c:pt>
                <c:pt idx="11">
                  <c:v>３月</c:v>
                </c:pt>
              </c:strCache>
            </c:strRef>
          </c:cat>
          <c:val>
            <c:numRef>
              <c:f>Sheet1!$F$2:$F$13</c:f>
              <c:numCache>
                <c:formatCode>General</c:formatCode>
                <c:ptCount val="12"/>
                <c:pt idx="0">
                  <c:v>791</c:v>
                </c:pt>
                <c:pt idx="1">
                  <c:v>648</c:v>
                </c:pt>
                <c:pt idx="2">
                  <c:v>735</c:v>
                </c:pt>
                <c:pt idx="3">
                  <c:v>1552</c:v>
                </c:pt>
                <c:pt idx="4">
                  <c:v>1481</c:v>
                </c:pt>
                <c:pt idx="5">
                  <c:v>556</c:v>
                </c:pt>
                <c:pt idx="6">
                  <c:v>623</c:v>
                </c:pt>
                <c:pt idx="7">
                  <c:v>623</c:v>
                </c:pt>
                <c:pt idx="8">
                  <c:v>681</c:v>
                </c:pt>
                <c:pt idx="9">
                  <c:v>372</c:v>
                </c:pt>
              </c:numCache>
            </c:numRef>
          </c:val>
          <c:extLst>
            <c:ext xmlns:c16="http://schemas.microsoft.com/office/drawing/2014/chart" uri="{C3380CC4-5D6E-409C-BE32-E72D297353CC}">
              <c16:uniqueId val="{00000016-F6D6-47A2-8627-D1826E78B080}"/>
            </c:ext>
          </c:extLst>
        </c:ser>
        <c:dLbls>
          <c:dLblPos val="outEnd"/>
          <c:showLegendKey val="0"/>
          <c:showVal val="1"/>
          <c:showCatName val="0"/>
          <c:showSerName val="0"/>
          <c:showPercent val="0"/>
          <c:showBubbleSize val="0"/>
        </c:dLbls>
        <c:gapWidth val="150"/>
        <c:axId val="1"/>
        <c:axId val="2"/>
      </c:barChart>
      <c:catAx>
        <c:axId val="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horzOverflow="overflow" vert="horz" wrap="square" anchor="ctr" anchorCtr="1"/>
          <a:lstStyle/>
          <a:p>
            <a:pPr algn="ctr" rtl="0">
              <a:defRPr lang="ja-JP" altLang="en-US" sz="1197" b="0" i="0" u="none" strike="noStrike" kern="1200" baseline="0">
                <a:solidFill>
                  <a:schemeClr val="tx1">
                    <a:lumMod val="65000"/>
                    <a:lumOff val="35000"/>
                  </a:schemeClr>
                </a:solidFill>
                <a:latin typeface="+mn-lt"/>
                <a:ea typeface="+mn-ea"/>
                <a:cs typeface="+mn-cs"/>
              </a:defRPr>
            </a:pPr>
            <a:endParaRPr lang="ja-JP"/>
          </a:p>
        </c:txPr>
        <c:crossAx val="2"/>
        <c:crosses val="autoZero"/>
        <c:auto val="1"/>
        <c:lblAlgn val="ctr"/>
        <c:lblOffset val="100"/>
        <c:noMultiLvlLbl val="0"/>
      </c:catAx>
      <c:valAx>
        <c:axId val="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horzOverflow="overflow" wrap="square" anchor="ctr" anchorCtr="1"/>
              <a:lstStyle/>
              <a:p>
                <a:pPr algn="ctr" rtl="0">
                  <a:defRPr lang="ja-JP" altLang="en-US" sz="1330" b="0" i="0" u="none" strike="noStrike" kern="1200" baseline="0">
                    <a:solidFill>
                      <a:schemeClr val="tx1">
                        <a:lumMod val="65000"/>
                        <a:lumOff val="35000"/>
                      </a:schemeClr>
                    </a:solidFill>
                    <a:latin typeface="+mn-lt"/>
                    <a:ea typeface="+mn-ea"/>
                    <a:cs typeface="+mn-cs"/>
                  </a:defRPr>
                </a:pPr>
                <a:r>
                  <a:rPr lang="ja-JP" altLang="en-US" sz="1330" b="0" i="0" u="none" strike="noStrike" kern="1200" baseline="0" dirty="0">
                    <a:solidFill>
                      <a:schemeClr val="tx1">
                        <a:lumMod val="65000"/>
                        <a:lumOff val="35000"/>
                      </a:schemeClr>
                    </a:solidFill>
                    <a:latin typeface="+mn-lt"/>
                    <a:ea typeface="+mn-ea"/>
                    <a:cs typeface="+mn-cs"/>
                  </a:rPr>
                  <a:t>（人）</a:t>
                </a:r>
              </a:p>
            </c:rich>
          </c:tx>
          <c:layout>
            <c:manualLayout>
              <c:xMode val="edge"/>
              <c:yMode val="edge"/>
              <c:x val="1.2375243726241075E-2"/>
              <c:y val="1.6863736836517023E-2"/>
            </c:manualLayout>
          </c:layout>
          <c:overlay val="0"/>
          <c:spPr>
            <a:noFill/>
            <a:ln>
              <a:noFill/>
            </a:ln>
            <a:effectLst/>
          </c:spPr>
          <c:txPr>
            <a:bodyPr rot="0" spcFirstLastPara="1" vertOverflow="ellipsis" horzOverflow="overflow" wrap="square" anchor="ctr" anchorCtr="1"/>
            <a:lstStyle/>
            <a:p>
              <a:pPr algn="ctr" rtl="0">
                <a:defRPr lang="ja-JP" altLang="en-US" sz="133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horzOverflow="overflow" vert="horz" wrap="square" anchor="ctr" anchorCtr="1"/>
          <a:lstStyle/>
          <a:p>
            <a:pPr algn="ctr" rtl="0">
              <a:defRPr lang="ja-JP" altLang="en-US" sz="1197" b="0" i="0" u="none" strike="noStrike" kern="1200" baseline="0">
                <a:solidFill>
                  <a:schemeClr val="tx1">
                    <a:lumMod val="65000"/>
                    <a:lumOff val="35000"/>
                  </a:schemeClr>
                </a:solidFill>
                <a:latin typeface="+mn-lt"/>
                <a:ea typeface="+mn-ea"/>
                <a:cs typeface="+mn-cs"/>
              </a:defRPr>
            </a:pPr>
            <a:endParaRPr lang="ja-JP"/>
          </a:p>
        </c:txPr>
        <c:crossAx val="1"/>
        <c:crosses val="autoZero"/>
        <c:crossBetween val="between"/>
      </c:valAx>
      <c:spPr>
        <a:noFill/>
        <a:ln>
          <a:noFill/>
        </a:ln>
        <a:effectLst/>
      </c:spPr>
    </c:plotArea>
    <c:legend>
      <c:legendPos val="b"/>
      <c:overlay val="0"/>
      <c:spPr>
        <a:noFill/>
        <a:ln>
          <a:noFill/>
        </a:ln>
        <a:effectLst/>
      </c:spPr>
      <c:txPr>
        <a:bodyPr rot="0" spcFirstLastPara="1" vertOverflow="ellipsis" horzOverflow="overflow" vert="horz" wrap="square" anchor="ctr" anchorCtr="1"/>
        <a:lstStyle/>
        <a:p>
          <a:pPr algn="l" rtl="0">
            <a:defRPr lang="ja-JP" altLang="en-US"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vertOverflow="overflow" horzOverflow="overflow" anchor="ctr" anchorCtr="1"/>
    <a:lstStyle/>
    <a:p>
      <a:pPr algn="ctr" rtl="0">
        <a:defRPr lang="ja-JP" altLang="en-US" sz="1000"/>
      </a:pPr>
      <a:endParaRPr lang="ja-JP"/>
    </a:p>
  </c:txPr>
  <c:externalData r:id="rId3">
    <c:autoUpdate val="0"/>
  </c:externalData>
  <c:extLst/>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493037379952539"/>
          <c:y val="7.0349565630490912E-2"/>
          <c:w val="0.87506962620047457"/>
          <c:h val="0.77955409155701139"/>
        </c:manualLayout>
      </c:layout>
      <c:barChart>
        <c:barDir val="col"/>
        <c:grouping val="clustered"/>
        <c:varyColors val="0"/>
        <c:ser>
          <c:idx val="0"/>
          <c:order val="0"/>
          <c:tx>
            <c:strRef>
              <c:f>Sheet1!$B$1</c:f>
              <c:strCache>
                <c:ptCount val="1"/>
                <c:pt idx="0">
                  <c:v>令和2年度</c:v>
                </c:pt>
              </c:strCache>
            </c:strRef>
          </c:tx>
          <c:spPr>
            <a:solidFill>
              <a:schemeClr val="accent1"/>
            </a:solidFill>
            <a:ln>
              <a:noFill/>
            </a:ln>
            <a:effectLst/>
          </c:spPr>
          <c:invertIfNegative val="0"/>
          <c:dLbls>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4月</c:v>
                </c:pt>
                <c:pt idx="1">
                  <c:v>5月</c:v>
                </c:pt>
                <c:pt idx="2">
                  <c:v>6月</c:v>
                </c:pt>
                <c:pt idx="3">
                  <c:v>7月</c:v>
                </c:pt>
                <c:pt idx="4">
                  <c:v>8月</c:v>
                </c:pt>
                <c:pt idx="5">
                  <c:v>9月</c:v>
                </c:pt>
                <c:pt idx="6">
                  <c:v>10月</c:v>
                </c:pt>
                <c:pt idx="7">
                  <c:v>11月</c:v>
                </c:pt>
                <c:pt idx="8">
                  <c:v>12月</c:v>
                </c:pt>
                <c:pt idx="9">
                  <c:v>1月</c:v>
                </c:pt>
                <c:pt idx="10">
                  <c:v>2月</c:v>
                </c:pt>
                <c:pt idx="11">
                  <c:v>3月</c:v>
                </c:pt>
              </c:strCache>
            </c:strRef>
          </c:cat>
          <c:val>
            <c:numRef>
              <c:f>Sheet1!$B$2:$B$13</c:f>
              <c:numCache>
                <c:formatCode>General</c:formatCode>
                <c:ptCount val="12"/>
                <c:pt idx="2">
                  <c:v>10</c:v>
                </c:pt>
                <c:pt idx="3">
                  <c:v>15</c:v>
                </c:pt>
                <c:pt idx="4">
                  <c:v>39</c:v>
                </c:pt>
                <c:pt idx="5">
                  <c:v>19</c:v>
                </c:pt>
                <c:pt idx="6">
                  <c:v>20</c:v>
                </c:pt>
                <c:pt idx="7">
                  <c:v>21</c:v>
                </c:pt>
                <c:pt idx="8">
                  <c:v>21</c:v>
                </c:pt>
                <c:pt idx="9">
                  <c:v>22</c:v>
                </c:pt>
                <c:pt idx="10">
                  <c:v>19</c:v>
                </c:pt>
                <c:pt idx="11">
                  <c:v>18</c:v>
                </c:pt>
              </c:numCache>
            </c:numRef>
          </c:val>
          <c:extLst>
            <c:ext xmlns:c16="http://schemas.microsoft.com/office/drawing/2014/chart" uri="{C3380CC4-5D6E-409C-BE32-E72D297353CC}">
              <c16:uniqueId val="{00000000-88AD-4C45-9B4E-E29445968312}"/>
            </c:ext>
          </c:extLst>
        </c:ser>
        <c:ser>
          <c:idx val="1"/>
          <c:order val="1"/>
          <c:tx>
            <c:strRef>
              <c:f>Sheet1!$C$1</c:f>
              <c:strCache>
                <c:ptCount val="1"/>
                <c:pt idx="0">
                  <c:v>令和3年度</c:v>
                </c:pt>
              </c:strCache>
            </c:strRef>
          </c:tx>
          <c:spPr>
            <a:solidFill>
              <a:schemeClr val="accent2"/>
            </a:solidFill>
            <a:ln>
              <a:noFill/>
            </a:ln>
            <a:effectLst/>
          </c:spPr>
          <c:invertIfNegative val="0"/>
          <c:dLbls>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4月</c:v>
                </c:pt>
                <c:pt idx="1">
                  <c:v>5月</c:v>
                </c:pt>
                <c:pt idx="2">
                  <c:v>6月</c:v>
                </c:pt>
                <c:pt idx="3">
                  <c:v>7月</c:v>
                </c:pt>
                <c:pt idx="4">
                  <c:v>8月</c:v>
                </c:pt>
                <c:pt idx="5">
                  <c:v>9月</c:v>
                </c:pt>
                <c:pt idx="6">
                  <c:v>10月</c:v>
                </c:pt>
                <c:pt idx="7">
                  <c:v>11月</c:v>
                </c:pt>
                <c:pt idx="8">
                  <c:v>12月</c:v>
                </c:pt>
                <c:pt idx="9">
                  <c:v>1月</c:v>
                </c:pt>
                <c:pt idx="10">
                  <c:v>2月</c:v>
                </c:pt>
                <c:pt idx="11">
                  <c:v>3月</c:v>
                </c:pt>
              </c:strCache>
            </c:strRef>
          </c:cat>
          <c:val>
            <c:numRef>
              <c:f>Sheet1!$C$2:$C$13</c:f>
              <c:numCache>
                <c:formatCode>General</c:formatCode>
                <c:ptCount val="12"/>
                <c:pt idx="0">
                  <c:v>20</c:v>
                </c:pt>
                <c:pt idx="1">
                  <c:v>16</c:v>
                </c:pt>
                <c:pt idx="2">
                  <c:v>38</c:v>
                </c:pt>
                <c:pt idx="3">
                  <c:v>50</c:v>
                </c:pt>
                <c:pt idx="4">
                  <c:v>53</c:v>
                </c:pt>
                <c:pt idx="5">
                  <c:v>26</c:v>
                </c:pt>
                <c:pt idx="6">
                  <c:v>30</c:v>
                </c:pt>
                <c:pt idx="7">
                  <c:v>28</c:v>
                </c:pt>
                <c:pt idx="8">
                  <c:v>51</c:v>
                </c:pt>
                <c:pt idx="9">
                  <c:v>45</c:v>
                </c:pt>
                <c:pt idx="10">
                  <c:v>33</c:v>
                </c:pt>
                <c:pt idx="11">
                  <c:v>42</c:v>
                </c:pt>
              </c:numCache>
            </c:numRef>
          </c:val>
          <c:extLst>
            <c:ext xmlns:c16="http://schemas.microsoft.com/office/drawing/2014/chart" uri="{C3380CC4-5D6E-409C-BE32-E72D297353CC}">
              <c16:uniqueId val="{00000001-88AD-4C45-9B4E-E29445968312}"/>
            </c:ext>
          </c:extLst>
        </c:ser>
        <c:ser>
          <c:idx val="2"/>
          <c:order val="2"/>
          <c:tx>
            <c:strRef>
              <c:f>Sheet1!$D$1</c:f>
              <c:strCache>
                <c:ptCount val="1"/>
                <c:pt idx="0">
                  <c:v>令和4年度</c:v>
                </c:pt>
              </c:strCache>
            </c:strRef>
          </c:tx>
          <c:spPr>
            <a:solidFill>
              <a:schemeClr val="accent3"/>
            </a:solidFill>
            <a:ln>
              <a:noFill/>
            </a:ln>
            <a:effectLst/>
          </c:spPr>
          <c:invertIfNegative val="0"/>
          <c:dLbls>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4月</c:v>
                </c:pt>
                <c:pt idx="1">
                  <c:v>5月</c:v>
                </c:pt>
                <c:pt idx="2">
                  <c:v>6月</c:v>
                </c:pt>
                <c:pt idx="3">
                  <c:v>7月</c:v>
                </c:pt>
                <c:pt idx="4">
                  <c:v>8月</c:v>
                </c:pt>
                <c:pt idx="5">
                  <c:v>9月</c:v>
                </c:pt>
                <c:pt idx="6">
                  <c:v>10月</c:v>
                </c:pt>
                <c:pt idx="7">
                  <c:v>11月</c:v>
                </c:pt>
                <c:pt idx="8">
                  <c:v>12月</c:v>
                </c:pt>
                <c:pt idx="9">
                  <c:v>1月</c:v>
                </c:pt>
                <c:pt idx="10">
                  <c:v>2月</c:v>
                </c:pt>
                <c:pt idx="11">
                  <c:v>3月</c:v>
                </c:pt>
              </c:strCache>
            </c:strRef>
          </c:cat>
          <c:val>
            <c:numRef>
              <c:f>Sheet1!$D$2:$D$13</c:f>
              <c:numCache>
                <c:formatCode>General</c:formatCode>
                <c:ptCount val="12"/>
                <c:pt idx="0">
                  <c:v>40</c:v>
                </c:pt>
                <c:pt idx="1">
                  <c:v>38</c:v>
                </c:pt>
                <c:pt idx="2">
                  <c:v>44</c:v>
                </c:pt>
                <c:pt idx="3">
                  <c:v>56</c:v>
                </c:pt>
                <c:pt idx="4">
                  <c:v>64</c:v>
                </c:pt>
                <c:pt idx="5">
                  <c:v>33</c:v>
                </c:pt>
                <c:pt idx="6">
                  <c:v>34</c:v>
                </c:pt>
                <c:pt idx="7">
                  <c:v>36</c:v>
                </c:pt>
                <c:pt idx="8">
                  <c:v>43</c:v>
                </c:pt>
                <c:pt idx="9">
                  <c:v>35</c:v>
                </c:pt>
                <c:pt idx="10">
                  <c:v>25</c:v>
                </c:pt>
                <c:pt idx="11">
                  <c:v>48</c:v>
                </c:pt>
              </c:numCache>
            </c:numRef>
          </c:val>
          <c:extLst>
            <c:ext xmlns:c16="http://schemas.microsoft.com/office/drawing/2014/chart" uri="{C3380CC4-5D6E-409C-BE32-E72D297353CC}">
              <c16:uniqueId val="{00000002-88AD-4C45-9B4E-E29445968312}"/>
            </c:ext>
          </c:extLst>
        </c:ser>
        <c:ser>
          <c:idx val="3"/>
          <c:order val="3"/>
          <c:tx>
            <c:strRef>
              <c:f>Sheet1!$E$1</c:f>
              <c:strCache>
                <c:ptCount val="1"/>
                <c:pt idx="0">
                  <c:v>令和5年度2</c:v>
                </c:pt>
              </c:strCache>
            </c:strRef>
          </c:tx>
          <c:spPr>
            <a:solidFill>
              <a:schemeClr val="accent4"/>
            </a:solidFill>
            <a:ln>
              <a:noFill/>
            </a:ln>
            <a:effectLst/>
          </c:spPr>
          <c:invertIfNegative val="0"/>
          <c:dPt>
            <c:idx val="11"/>
            <c:invertIfNegative val="0"/>
            <c:bubble3D val="0"/>
            <c:spPr>
              <a:solidFill>
                <a:schemeClr val="accent4"/>
              </a:solidFill>
              <a:ln w="28575" cap="rnd">
                <a:solidFill>
                  <a:schemeClr val="accent4"/>
                </a:solidFill>
                <a:round/>
              </a:ln>
              <a:effectLst/>
            </c:spPr>
            <c:extLst>
              <c:ext xmlns:c16="http://schemas.microsoft.com/office/drawing/2014/chart" uri="{C3380CC4-5D6E-409C-BE32-E72D297353CC}">
                <c16:uniqueId val="{00000004-88AD-4C45-9B4E-E29445968312}"/>
              </c:ext>
            </c:extLst>
          </c:dPt>
          <c:dLbls>
            <c:dLbl>
              <c:idx val="1"/>
              <c:layout>
                <c:manualLayout>
                  <c:x val="-2.696920308128454E-3"/>
                  <c:y val="-4.699762213310462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16A-43CE-A37A-005FB0C95EBE}"/>
                </c:ext>
              </c:extLst>
            </c:dLbl>
            <c:dLbl>
              <c:idx val="11"/>
              <c:layout>
                <c:manualLayout>
                  <c:x val="1.3484601540640292E-3"/>
                  <c:y val="-7.9308487349613974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8AD-4C45-9B4E-E29445968312}"/>
                </c:ext>
              </c:extLst>
            </c:dLbl>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4月</c:v>
                </c:pt>
                <c:pt idx="1">
                  <c:v>5月</c:v>
                </c:pt>
                <c:pt idx="2">
                  <c:v>6月</c:v>
                </c:pt>
                <c:pt idx="3">
                  <c:v>7月</c:v>
                </c:pt>
                <c:pt idx="4">
                  <c:v>8月</c:v>
                </c:pt>
                <c:pt idx="5">
                  <c:v>9月</c:v>
                </c:pt>
                <c:pt idx="6">
                  <c:v>10月</c:v>
                </c:pt>
                <c:pt idx="7">
                  <c:v>11月</c:v>
                </c:pt>
                <c:pt idx="8">
                  <c:v>12月</c:v>
                </c:pt>
                <c:pt idx="9">
                  <c:v>1月</c:v>
                </c:pt>
                <c:pt idx="10">
                  <c:v>2月</c:v>
                </c:pt>
                <c:pt idx="11">
                  <c:v>3月</c:v>
                </c:pt>
              </c:strCache>
            </c:strRef>
          </c:cat>
          <c:val>
            <c:numRef>
              <c:f>Sheet1!$E$2:$E$13</c:f>
              <c:numCache>
                <c:formatCode>General</c:formatCode>
                <c:ptCount val="12"/>
                <c:pt idx="0">
                  <c:v>50</c:v>
                </c:pt>
                <c:pt idx="1">
                  <c:v>38</c:v>
                </c:pt>
                <c:pt idx="2">
                  <c:v>35</c:v>
                </c:pt>
                <c:pt idx="3">
                  <c:v>63</c:v>
                </c:pt>
                <c:pt idx="4">
                  <c:v>68</c:v>
                </c:pt>
                <c:pt idx="5">
                  <c:v>38</c:v>
                </c:pt>
                <c:pt idx="6">
                  <c:v>31</c:v>
                </c:pt>
                <c:pt idx="7">
                  <c:v>38</c:v>
                </c:pt>
                <c:pt idx="8">
                  <c:v>46</c:v>
                </c:pt>
                <c:pt idx="9">
                  <c:v>32</c:v>
                </c:pt>
                <c:pt idx="10">
                  <c:v>36</c:v>
                </c:pt>
                <c:pt idx="11">
                  <c:v>48</c:v>
                </c:pt>
              </c:numCache>
            </c:numRef>
          </c:val>
          <c:extLst>
            <c:ext xmlns:c16="http://schemas.microsoft.com/office/drawing/2014/chart" uri="{C3380CC4-5D6E-409C-BE32-E72D297353CC}">
              <c16:uniqueId val="{00000005-88AD-4C45-9B4E-E29445968312}"/>
            </c:ext>
          </c:extLst>
        </c:ser>
        <c:ser>
          <c:idx val="4"/>
          <c:order val="4"/>
          <c:tx>
            <c:strRef>
              <c:f>Sheet1!$F$1</c:f>
              <c:strCache>
                <c:ptCount val="1"/>
                <c:pt idx="0">
                  <c:v>令和6年度</c:v>
                </c:pt>
              </c:strCache>
            </c:strRef>
          </c:tx>
          <c:spPr>
            <a:solidFill>
              <a:schemeClr val="accent5"/>
            </a:solidFill>
            <a:ln>
              <a:noFill/>
            </a:ln>
            <a:effectLst/>
          </c:spPr>
          <c:invertIfNegative val="0"/>
          <c:dLbls>
            <c:dLbl>
              <c:idx val="0"/>
              <c:layout>
                <c:manualLayout>
                  <c:x val="9.4392210784495899E-3"/>
                  <c:y val="-5.8747027666380715E-2"/>
                </c:manualLayout>
              </c:layout>
              <c:tx>
                <c:rich>
                  <a:bodyPr/>
                  <a:lstStyle/>
                  <a:p>
                    <a:fld id="{94619B39-B294-477B-ABA3-C1983186271A}" type="VALUE">
                      <a:rPr lang="en-US" altLang="ja-JP" sz="1200"/>
                      <a:pPr/>
                      <a:t>[値]</a:t>
                    </a:fld>
                    <a:endParaRPr lang="ja-JP" alt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C16A-43CE-A37A-005FB0C95EBE}"/>
                </c:ext>
              </c:extLst>
            </c:dLbl>
            <c:dLbl>
              <c:idx val="1"/>
              <c:layout>
                <c:manualLayout>
                  <c:x val="4.0453804621926812E-3"/>
                  <c:y val="-5.580967628306168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16A-43CE-A37A-005FB0C95EBE}"/>
                </c:ext>
              </c:extLst>
            </c:dLbl>
            <c:dLbl>
              <c:idx val="2"/>
              <c:layout>
                <c:manualLayout>
                  <c:x val="8.0907609243853623E-3"/>
                  <c:y val="-5.87470276663807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16A-43CE-A37A-005FB0C95EBE}"/>
                </c:ext>
              </c:extLst>
            </c:dLbl>
            <c:dLbl>
              <c:idx val="3"/>
              <c:layout>
                <c:manualLayout>
                  <c:x val="1.7529982002834902E-2"/>
                  <c:y val="-6.168437904969975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16A-43CE-A37A-005FB0C95EBE}"/>
                </c:ext>
              </c:extLst>
            </c:dLbl>
            <c:dLbl>
              <c:idx val="4"/>
              <c:layout>
                <c:manualLayout>
                  <c:x val="1.6181521848770725E-2"/>
                  <c:y val="-2.643616244987133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16A-43CE-A37A-005FB0C95EBE}"/>
                </c:ext>
              </c:extLst>
            </c:dLbl>
            <c:dLbl>
              <c:idx val="6"/>
              <c:layout>
                <c:manualLayout>
                  <c:x val="8.0907609243853623E-3"/>
                  <c:y val="-6.462173043301873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16A-43CE-A37A-005FB0C95EBE}"/>
                </c:ext>
              </c:extLst>
            </c:dLbl>
            <c:dLbl>
              <c:idx val="7"/>
              <c:layout>
                <c:manualLayout>
                  <c:x val="0"/>
                  <c:y val="-5.874702766638071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C16A-43CE-A37A-005FB0C95EBE}"/>
                </c:ext>
              </c:extLst>
            </c:dLbl>
            <c:dLbl>
              <c:idx val="8"/>
              <c:layout>
                <c:manualLayout>
                  <c:x val="8.0907609243853623E-3"/>
                  <c:y val="-7.049643319965685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C16A-43CE-A37A-005FB0C95EBE}"/>
                </c:ext>
              </c:extLst>
            </c:dLbl>
            <c:dLbl>
              <c:idx val="9"/>
              <c:layout>
                <c:manualLayout>
                  <c:x val="1.4833061694706398E-2"/>
                  <c:y val="-8.518319011625209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C16A-43CE-A37A-005FB0C95EBE}"/>
                </c:ext>
              </c:extLst>
            </c:dLbl>
            <c:spPr>
              <a:noFill/>
              <a:ln>
                <a:noFill/>
              </a:ln>
              <a:effectLst/>
            </c:spPr>
            <c:txPr>
              <a:bodyPr rot="0" spcFirstLastPara="1" vertOverflow="ellipsis" vert="horz" wrap="square" lIns="38100" tIns="19050" rIns="38100" bIns="19050" anchor="ctr" anchorCtr="1">
                <a:spAutoFit/>
              </a:bodyPr>
              <a:lstStyle/>
              <a:p>
                <a:pPr>
                  <a:defRPr lang="ja-JP" altLang="en-US" sz="10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4月</c:v>
                </c:pt>
                <c:pt idx="1">
                  <c:v>5月</c:v>
                </c:pt>
                <c:pt idx="2">
                  <c:v>6月</c:v>
                </c:pt>
                <c:pt idx="3">
                  <c:v>7月</c:v>
                </c:pt>
                <c:pt idx="4">
                  <c:v>8月</c:v>
                </c:pt>
                <c:pt idx="5">
                  <c:v>9月</c:v>
                </c:pt>
                <c:pt idx="6">
                  <c:v>10月</c:v>
                </c:pt>
                <c:pt idx="7">
                  <c:v>11月</c:v>
                </c:pt>
                <c:pt idx="8">
                  <c:v>12月</c:v>
                </c:pt>
                <c:pt idx="9">
                  <c:v>1月</c:v>
                </c:pt>
                <c:pt idx="10">
                  <c:v>2月</c:v>
                </c:pt>
                <c:pt idx="11">
                  <c:v>3月</c:v>
                </c:pt>
              </c:strCache>
            </c:strRef>
          </c:cat>
          <c:val>
            <c:numRef>
              <c:f>Sheet1!$F$2:$F$13</c:f>
              <c:numCache>
                <c:formatCode>General</c:formatCode>
                <c:ptCount val="12"/>
                <c:pt idx="0">
                  <c:v>50</c:v>
                </c:pt>
                <c:pt idx="1">
                  <c:v>38</c:v>
                </c:pt>
                <c:pt idx="2">
                  <c:v>35</c:v>
                </c:pt>
                <c:pt idx="3">
                  <c:v>63</c:v>
                </c:pt>
                <c:pt idx="4">
                  <c:v>68</c:v>
                </c:pt>
                <c:pt idx="5">
                  <c:v>38</c:v>
                </c:pt>
                <c:pt idx="6">
                  <c:v>31</c:v>
                </c:pt>
                <c:pt idx="7">
                  <c:v>38</c:v>
                </c:pt>
                <c:pt idx="8">
                  <c:v>46</c:v>
                </c:pt>
                <c:pt idx="9">
                  <c:v>32</c:v>
                </c:pt>
              </c:numCache>
            </c:numRef>
          </c:val>
          <c:extLst>
            <c:ext xmlns:c16="http://schemas.microsoft.com/office/drawing/2014/chart" uri="{C3380CC4-5D6E-409C-BE32-E72D297353CC}">
              <c16:uniqueId val="{00000006-88AD-4C45-9B4E-E29445968312}"/>
            </c:ext>
          </c:extLst>
        </c:ser>
        <c:dLbls>
          <c:dLblPos val="outEnd"/>
          <c:showLegendKey val="0"/>
          <c:showVal val="1"/>
          <c:showCatName val="0"/>
          <c:showSerName val="0"/>
          <c:showPercent val="0"/>
          <c:showBubbleSize val="0"/>
        </c:dLbls>
        <c:gapWidth val="150"/>
        <c:axId val="1"/>
        <c:axId val="2"/>
      </c:barChart>
      <c:catAx>
        <c:axId val="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horzOverflow="overflow" vert="horz" wrap="square" anchor="ctr" anchorCtr="1"/>
          <a:lstStyle/>
          <a:p>
            <a:pPr algn="ctr" rtl="0">
              <a:defRPr lang="ja-JP" altLang="en-US" sz="1197" b="0" i="0" u="none" strike="noStrike" kern="1200" baseline="0">
                <a:solidFill>
                  <a:schemeClr val="tx1">
                    <a:lumMod val="65000"/>
                    <a:lumOff val="35000"/>
                  </a:schemeClr>
                </a:solidFill>
                <a:latin typeface="+mn-lt"/>
                <a:ea typeface="+mn-ea"/>
                <a:cs typeface="+mn-cs"/>
              </a:defRPr>
            </a:pPr>
            <a:endParaRPr lang="ja-JP"/>
          </a:p>
        </c:txPr>
        <c:crossAx val="2"/>
        <c:crosses val="autoZero"/>
        <c:auto val="1"/>
        <c:lblAlgn val="ctr"/>
        <c:lblOffset val="100"/>
        <c:noMultiLvlLbl val="0"/>
      </c:catAx>
      <c:valAx>
        <c:axId val="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horzOverflow="overflow" wrap="square" anchor="ctr" anchorCtr="1"/>
              <a:lstStyle/>
              <a:p>
                <a:pPr algn="ctr" rtl="0">
                  <a:defRPr lang="ja-JP" altLang="en-US" sz="1330" b="0" i="0" u="none" strike="noStrike" kern="1200" baseline="0">
                    <a:solidFill>
                      <a:schemeClr val="tx1">
                        <a:lumMod val="65000"/>
                        <a:lumOff val="35000"/>
                      </a:schemeClr>
                    </a:solidFill>
                    <a:latin typeface="+mn-lt"/>
                    <a:ea typeface="+mn-ea"/>
                    <a:cs typeface="+mn-cs"/>
                  </a:defRPr>
                </a:pPr>
                <a:r>
                  <a:rPr lang="ja-JP" altLang="en-US" sz="1330" b="0" i="0" u="none" strike="noStrike" kern="1200" baseline="0" dirty="0">
                    <a:solidFill>
                      <a:schemeClr val="tx1">
                        <a:lumMod val="65000"/>
                        <a:lumOff val="35000"/>
                      </a:schemeClr>
                    </a:solidFill>
                    <a:latin typeface="+mn-lt"/>
                    <a:ea typeface="+mn-ea"/>
                    <a:cs typeface="+mn-cs"/>
                  </a:rPr>
                  <a:t>（人）</a:t>
                </a:r>
              </a:p>
            </c:rich>
          </c:tx>
          <c:layout>
            <c:manualLayout>
              <c:xMode val="edge"/>
              <c:yMode val="edge"/>
              <c:x val="1.9049030783958188E-2"/>
              <c:y val="0"/>
            </c:manualLayout>
          </c:layout>
          <c:overlay val="0"/>
          <c:spPr>
            <a:noFill/>
            <a:ln>
              <a:noFill/>
            </a:ln>
            <a:effectLst/>
          </c:spPr>
          <c:txPr>
            <a:bodyPr rot="0" spcFirstLastPara="1" vertOverflow="ellipsis" horzOverflow="overflow" wrap="square" anchor="ctr" anchorCtr="1"/>
            <a:lstStyle/>
            <a:p>
              <a:pPr algn="ctr" rtl="0">
                <a:defRPr lang="ja-JP" altLang="en-US" sz="133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horzOverflow="overflow" vert="horz" wrap="square" anchor="ctr" anchorCtr="1"/>
          <a:lstStyle/>
          <a:p>
            <a:pPr algn="ctr" rtl="0">
              <a:defRPr lang="ja-JP" altLang="en-US" sz="1197" b="0" i="0" u="none" strike="noStrike" kern="1200" baseline="0">
                <a:solidFill>
                  <a:schemeClr val="tx1">
                    <a:lumMod val="65000"/>
                    <a:lumOff val="35000"/>
                  </a:schemeClr>
                </a:solidFill>
                <a:latin typeface="+mn-lt"/>
                <a:ea typeface="+mn-ea"/>
                <a:cs typeface="+mn-cs"/>
              </a:defRPr>
            </a:pPr>
            <a:endParaRPr lang="ja-JP"/>
          </a:p>
        </c:txPr>
        <c:crossAx val="1"/>
        <c:crosses val="autoZero"/>
        <c:crossBetween val="between"/>
      </c:valAx>
      <c:spPr>
        <a:noFill/>
        <a:ln>
          <a:noFill/>
        </a:ln>
        <a:effectLst/>
      </c:spPr>
    </c:plotArea>
    <c:legend>
      <c:legendPos val="b"/>
      <c:overlay val="0"/>
      <c:spPr>
        <a:noFill/>
        <a:ln>
          <a:noFill/>
        </a:ln>
        <a:effectLst/>
      </c:spPr>
      <c:txPr>
        <a:bodyPr rot="0" spcFirstLastPara="1" vertOverflow="ellipsis" horzOverflow="overflow" vert="horz" wrap="square" anchor="ctr" anchorCtr="1"/>
        <a:lstStyle/>
        <a:p>
          <a:pPr algn="l" rtl="0">
            <a:defRPr lang="ja-JP" altLang="en-US"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vertOverflow="overflow" horzOverflow="overflow" anchor="ctr" anchorCtr="1"/>
    <a:lstStyle/>
    <a:p>
      <a:pPr algn="ctr" rtl="0">
        <a:defRPr lang="ja-JP" altLang="en-US" sz="1000"/>
      </a:pPr>
      <a:endParaRPr lang="ja-JP"/>
    </a:p>
  </c:txPr>
  <c:externalData r:id="rId3">
    <c:autoUpdate val="0"/>
  </c:externalData>
  <c:extLst/>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horzOverflow="overflow" vert="horz" wrap="square" anchor="t" anchorCtr="1"/>
          <a:lstStyle/>
          <a:p>
            <a:pPr algn="ctr" rtl="0">
              <a:defRPr kumimoji="0" lang="ja-JP" altLang="en-US" sz="1862" b="0" i="0" u="none" strike="noStrike" kern="1200" spc="0" baseline="0">
                <a:solidFill>
                  <a:schemeClr val="tx1">
                    <a:lumMod val="65000"/>
                    <a:lumOff val="35000"/>
                  </a:schemeClr>
                </a:solidFill>
                <a:latin typeface="+mn-lt"/>
                <a:ea typeface="+mn-ea"/>
                <a:cs typeface="+mn-cs"/>
              </a:defRPr>
            </a:pPr>
            <a:r>
              <a:rPr kumimoji="0" lang="zh-CN" altLang="en-US" sz="1800" b="0" i="0" u="none" strike="noStrike" kern="1200" spc="0" baseline="0" dirty="0">
                <a:solidFill>
                  <a:schemeClr val="tx1">
                    <a:lumMod val="65000"/>
                    <a:lumOff val="35000"/>
                  </a:schemeClr>
                </a:solidFill>
                <a:latin typeface="メイリオ"/>
                <a:ea typeface="メイリオ"/>
                <a:cs typeface="+mn-cs"/>
              </a:rPr>
              <a:t>令和</a:t>
            </a:r>
            <a:r>
              <a:rPr kumimoji="0" lang="ja-JP" altLang="en-US" sz="1800" b="0" i="0" u="none" strike="noStrike" kern="1200" spc="0" baseline="0" dirty="0">
                <a:solidFill>
                  <a:schemeClr val="tx1">
                    <a:lumMod val="65000"/>
                    <a:lumOff val="35000"/>
                  </a:schemeClr>
                </a:solidFill>
                <a:latin typeface="メイリオ"/>
                <a:ea typeface="メイリオ"/>
                <a:cs typeface="+mn-cs"/>
              </a:rPr>
              <a:t>５</a:t>
            </a:r>
            <a:r>
              <a:rPr kumimoji="0" lang="zh-CN" altLang="en-US" sz="1800" b="0" i="0" u="none" strike="noStrike" kern="1200" spc="0" baseline="0" dirty="0">
                <a:solidFill>
                  <a:schemeClr val="tx1">
                    <a:lumMod val="65000"/>
                    <a:lumOff val="35000"/>
                  </a:schemeClr>
                </a:solidFill>
                <a:latin typeface="メイリオ"/>
                <a:ea typeface="メイリオ"/>
                <a:cs typeface="+mn-cs"/>
              </a:rPr>
              <a:t>年度</a:t>
            </a:r>
            <a:r>
              <a:rPr kumimoji="0" lang="ja-JP" altLang="en-US" sz="1600" b="0" i="0" u="none" strike="noStrike" kern="1200" spc="0" baseline="0" dirty="0">
                <a:solidFill>
                  <a:schemeClr val="tx1">
                    <a:lumMod val="65000"/>
                    <a:lumOff val="35000"/>
                  </a:schemeClr>
                </a:solidFill>
                <a:latin typeface="メイリオ"/>
                <a:ea typeface="メイリオ"/>
                <a:cs typeface="+mn-cs"/>
              </a:rPr>
              <a:t>（</a:t>
            </a:r>
            <a:r>
              <a:rPr kumimoji="0" lang="en-US" altLang="ja-JP" sz="1600" b="0" i="0" u="none" strike="noStrike" kern="1200" spc="0" baseline="0" dirty="0">
                <a:solidFill>
                  <a:schemeClr val="tx1">
                    <a:lumMod val="65000"/>
                    <a:lumOff val="35000"/>
                  </a:schemeClr>
                </a:solidFill>
                <a:latin typeface="メイリオ"/>
                <a:ea typeface="メイリオ"/>
                <a:cs typeface="+mn-cs"/>
              </a:rPr>
              <a:t>4</a:t>
            </a:r>
            <a:r>
              <a:rPr kumimoji="0" lang="ja-JP" altLang="en-US" sz="1600" b="0" i="0" u="none" strike="noStrike" kern="1200" spc="0" baseline="0" dirty="0">
                <a:solidFill>
                  <a:schemeClr val="tx1">
                    <a:lumMod val="65000"/>
                    <a:lumOff val="35000"/>
                  </a:schemeClr>
                </a:solidFill>
                <a:latin typeface="メイリオ"/>
                <a:ea typeface="メイリオ"/>
                <a:cs typeface="+mn-cs"/>
              </a:rPr>
              <a:t>～</a:t>
            </a:r>
            <a:r>
              <a:rPr kumimoji="0" lang="en-US" altLang="ja-JP" sz="1600" b="0" i="0" u="none" strike="noStrike" kern="1200" spc="0" baseline="0" dirty="0">
                <a:solidFill>
                  <a:schemeClr val="tx1">
                    <a:lumMod val="65000"/>
                    <a:lumOff val="35000"/>
                  </a:schemeClr>
                </a:solidFill>
                <a:latin typeface="メイリオ"/>
                <a:ea typeface="メイリオ"/>
                <a:cs typeface="+mn-cs"/>
              </a:rPr>
              <a:t>1</a:t>
            </a:r>
            <a:r>
              <a:rPr kumimoji="0" lang="ja-JP" altLang="en-US" sz="1600" b="0" i="0" u="none" strike="noStrike" kern="1200" spc="0" baseline="0" dirty="0">
                <a:solidFill>
                  <a:schemeClr val="tx1">
                    <a:lumMod val="65000"/>
                    <a:lumOff val="35000"/>
                  </a:schemeClr>
                </a:solidFill>
                <a:latin typeface="メイリオ"/>
                <a:ea typeface="メイリオ"/>
                <a:cs typeface="+mn-cs"/>
              </a:rPr>
              <a:t>月）</a:t>
            </a:r>
            <a:endParaRPr kumimoji="0" lang="zh-CN" altLang="en-US" sz="1800" b="0" i="0" u="none" strike="noStrike" kern="1200" spc="0" baseline="0" dirty="0">
              <a:solidFill>
                <a:schemeClr val="tx1">
                  <a:lumMod val="65000"/>
                  <a:lumOff val="35000"/>
                </a:schemeClr>
              </a:solidFill>
              <a:latin typeface="メイリオ"/>
              <a:ea typeface="メイリオ"/>
              <a:cs typeface="+mn-cs"/>
            </a:endParaRPr>
          </a:p>
        </c:rich>
      </c:tx>
      <c:layout>
        <c:manualLayout>
          <c:xMode val="edge"/>
          <c:yMode val="edge"/>
          <c:x val="0.28532433961267828"/>
          <c:y val="0"/>
        </c:manualLayout>
      </c:layout>
      <c:overlay val="0"/>
      <c:spPr>
        <a:noFill/>
        <a:ln>
          <a:noFill/>
        </a:ln>
        <a:effectLst/>
      </c:spPr>
      <c:txPr>
        <a:bodyPr rot="0" spcFirstLastPara="1" vertOverflow="ellipsis" horzOverflow="overflow" vert="horz" wrap="square" anchor="t" anchorCtr="1"/>
        <a:lstStyle/>
        <a:p>
          <a:pPr algn="ctr" rtl="0">
            <a:defRPr kumimoji="0" lang="ja-JP" altLang="en-US"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24422981338671038"/>
          <c:y val="0.19080318983929059"/>
          <c:w val="0.49208185146074895"/>
          <c:h val="0.65936190485380242"/>
        </c:manualLayout>
      </c:layout>
      <c:pieChart>
        <c:varyColors val="1"/>
        <c:ser>
          <c:idx val="0"/>
          <c:order val="0"/>
          <c:tx>
            <c:strRef>
              <c:f>Sheet1!$B$1</c:f>
              <c:strCache>
                <c:ptCount val="1"/>
                <c:pt idx="0">
                  <c:v>令和5年度(4～1月)</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569-4F6E-8E18-D15E0C70422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569-4F6E-8E18-D15E0C70422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569-4F6E-8E18-D15E0C70422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569-4F6E-8E18-D15E0C70422E}"/>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B569-4F6E-8E18-D15E0C70422E}"/>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B569-4F6E-8E18-D15E0C70422E}"/>
              </c:ext>
            </c:extLst>
          </c:dPt>
          <c:dLbls>
            <c:dLbl>
              <c:idx val="0"/>
              <c:layout>
                <c:manualLayout>
                  <c:x val="2.2792022792022793E-2"/>
                  <c:y val="3.0252100840336135E-2"/>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569-4F6E-8E18-D15E0C70422E}"/>
                </c:ext>
              </c:extLst>
            </c:dLbl>
            <c:dLbl>
              <c:idx val="1"/>
              <c:layout>
                <c:manualLayout>
                  <c:x val="0.33254508177830266"/>
                  <c:y val="-0.10421311087581164"/>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569-4F6E-8E18-D15E0C70422E}"/>
                </c:ext>
              </c:extLst>
            </c:dLbl>
            <c:dLbl>
              <c:idx val="2"/>
              <c:layout>
                <c:manualLayout>
                  <c:x val="0"/>
                  <c:y val="2.6890756302520979E-2"/>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569-4F6E-8E18-D15E0C70422E}"/>
                </c:ext>
              </c:extLst>
            </c:dLbl>
            <c:dLbl>
              <c:idx val="3"/>
              <c:layout>
                <c:manualLayout>
                  <c:x val="-8.5470085470085479E-3"/>
                  <c:y val="1.3445378151260505E-2"/>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569-4F6E-8E18-D15E0C70422E}"/>
                </c:ext>
              </c:extLst>
            </c:dLbl>
            <c:dLbl>
              <c:idx val="4"/>
              <c:layout>
                <c:manualLayout>
                  <c:x val="-6.6985812510655905E-3"/>
                  <c:y val="-1.529879542362397E-2"/>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569-4F6E-8E18-D15E0C70422E}"/>
                </c:ext>
              </c:extLst>
            </c:dLbl>
            <c:dLbl>
              <c:idx val="5"/>
              <c:layout>
                <c:manualLayout>
                  <c:x val="6.2189351769303951E-2"/>
                  <c:y val="-7.8220578335445566E-3"/>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569-4F6E-8E18-D15E0C70422E}"/>
                </c:ext>
              </c:extLst>
            </c:dLbl>
            <c:numFmt formatCode="#,##0&quot;人&quot;" sourceLinked="0"/>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鎌倉</c:v>
                </c:pt>
                <c:pt idx="1">
                  <c:v>深沢</c:v>
                </c:pt>
                <c:pt idx="2">
                  <c:v>腰越</c:v>
                </c:pt>
                <c:pt idx="3">
                  <c:v>大船</c:v>
                </c:pt>
                <c:pt idx="4">
                  <c:v>玉縄</c:v>
                </c:pt>
                <c:pt idx="5">
                  <c:v>市外</c:v>
                </c:pt>
              </c:strCache>
            </c:strRef>
          </c:cat>
          <c:val>
            <c:numRef>
              <c:f>Sheet1!$B$2:$B$7</c:f>
              <c:numCache>
                <c:formatCode>General</c:formatCode>
                <c:ptCount val="6"/>
                <c:pt idx="0">
                  <c:v>65</c:v>
                </c:pt>
                <c:pt idx="1">
                  <c:v>601</c:v>
                </c:pt>
                <c:pt idx="2">
                  <c:v>30</c:v>
                </c:pt>
                <c:pt idx="3">
                  <c:v>27</c:v>
                </c:pt>
                <c:pt idx="4">
                  <c:v>8</c:v>
                </c:pt>
                <c:pt idx="5">
                  <c:v>32</c:v>
                </c:pt>
              </c:numCache>
            </c:numRef>
          </c:val>
          <c:extLst>
            <c:ext xmlns:c16="http://schemas.microsoft.com/office/drawing/2014/chart" uri="{C3380CC4-5D6E-409C-BE32-E72D297353CC}">
              <c16:uniqueId val="{0000000C-B569-4F6E-8E18-D15E0C70422E}"/>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22475314080897713"/>
          <c:y val="0.91979537003979395"/>
          <c:w val="0.54222928784035462"/>
          <c:h val="5.1523751237209342E-2"/>
        </c:manualLayout>
      </c:layout>
      <c:overlay val="0"/>
      <c:spPr>
        <a:noFill/>
        <a:ln>
          <a:noFill/>
        </a:ln>
        <a:effectLst/>
      </c:spPr>
      <c:txPr>
        <a:bodyPr rot="0" spcFirstLastPara="1" vertOverflow="ellipsis" horzOverflow="overflow" vert="horz" wrap="square" anchor="ctr" anchorCtr="1"/>
        <a:lstStyle/>
        <a:p>
          <a:pPr algn="l" rtl="0">
            <a:defRPr lang="ja-JP" altLang="en-US"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vertOverflow="overflow" horzOverflow="overflow" anchor="ctr" anchorCtr="1"/>
    <a:lstStyle/>
    <a:p>
      <a:pPr algn="ctr" rtl="0">
        <a:defRPr lang="ja-JP" altLang="en-US" sz="1000"/>
      </a:pPr>
      <a:endParaRPr lang="ja-JP"/>
    </a:p>
  </c:txPr>
  <c:externalData r:id="rId3">
    <c:autoUpdate val="0"/>
  </c:externalData>
  <c:extLst/>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horzOverflow="overflow" vert="horz" wrap="square" anchor="t" anchorCtr="1"/>
          <a:lstStyle/>
          <a:p>
            <a:pPr algn="ctr" rtl="0">
              <a:defRPr kumimoji="0" lang="ja-JP" altLang="en-US" sz="1862" b="0" i="0" u="none" strike="noStrike" kern="1200" spc="0" baseline="0">
                <a:solidFill>
                  <a:schemeClr val="tx1">
                    <a:lumMod val="65000"/>
                    <a:lumOff val="35000"/>
                  </a:schemeClr>
                </a:solidFill>
                <a:latin typeface="+mn-lt"/>
                <a:ea typeface="+mn-ea"/>
                <a:cs typeface="+mn-cs"/>
              </a:defRPr>
            </a:pPr>
            <a:r>
              <a:rPr kumimoji="0" lang="ja-JP" altLang="en-US" sz="1800" b="0" i="0" u="none" strike="noStrike" kern="1200" spc="0" baseline="0" dirty="0">
                <a:solidFill>
                  <a:schemeClr val="tx1">
                    <a:lumMod val="65000"/>
                    <a:lumOff val="35000"/>
                  </a:schemeClr>
                </a:solidFill>
                <a:latin typeface="メイリオ"/>
                <a:ea typeface="メイリオ"/>
                <a:cs typeface="+mn-cs"/>
              </a:rPr>
              <a:t>令和６年度</a:t>
            </a:r>
            <a:r>
              <a:rPr kumimoji="0" lang="ja-JP" altLang="en-US" sz="1600" b="0" i="0" u="none" strike="noStrike" kern="1200" spc="0" baseline="0" dirty="0">
                <a:solidFill>
                  <a:schemeClr val="tx1">
                    <a:lumMod val="65000"/>
                    <a:lumOff val="35000"/>
                  </a:schemeClr>
                </a:solidFill>
                <a:latin typeface="メイリオ"/>
                <a:ea typeface="メイリオ"/>
                <a:cs typeface="+mn-cs"/>
              </a:rPr>
              <a:t>（</a:t>
            </a:r>
            <a:r>
              <a:rPr kumimoji="0" lang="en-US" altLang="ja-JP" sz="1600" b="0" i="0" u="none" strike="noStrike" kern="1200" spc="0" baseline="0" dirty="0">
                <a:solidFill>
                  <a:schemeClr val="tx1">
                    <a:lumMod val="65000"/>
                    <a:lumOff val="35000"/>
                  </a:schemeClr>
                </a:solidFill>
                <a:latin typeface="メイリオ"/>
                <a:ea typeface="メイリオ"/>
                <a:cs typeface="+mn-cs"/>
              </a:rPr>
              <a:t>4</a:t>
            </a:r>
            <a:r>
              <a:rPr kumimoji="0" lang="ja-JP" altLang="en-US" sz="1600" b="0" i="0" u="none" strike="noStrike" kern="1200" spc="0" baseline="0" dirty="0">
                <a:solidFill>
                  <a:schemeClr val="tx1">
                    <a:lumMod val="65000"/>
                    <a:lumOff val="35000"/>
                  </a:schemeClr>
                </a:solidFill>
                <a:latin typeface="メイリオ"/>
                <a:ea typeface="メイリオ"/>
                <a:cs typeface="+mn-cs"/>
              </a:rPr>
              <a:t>～</a:t>
            </a:r>
            <a:r>
              <a:rPr kumimoji="0" lang="en-US" altLang="ja-JP" sz="1600" b="0" i="0" u="none" strike="noStrike" kern="1200" spc="0" baseline="0" dirty="0">
                <a:solidFill>
                  <a:schemeClr val="tx1">
                    <a:lumMod val="65000"/>
                    <a:lumOff val="35000"/>
                  </a:schemeClr>
                </a:solidFill>
                <a:latin typeface="メイリオ"/>
                <a:ea typeface="メイリオ"/>
                <a:cs typeface="+mn-cs"/>
              </a:rPr>
              <a:t>1</a:t>
            </a:r>
            <a:r>
              <a:rPr kumimoji="0" lang="ja-JP" altLang="en-US" sz="1600" b="0" i="0" u="none" strike="noStrike" kern="1200" spc="0" baseline="0" dirty="0">
                <a:solidFill>
                  <a:schemeClr val="tx1">
                    <a:lumMod val="65000"/>
                    <a:lumOff val="35000"/>
                  </a:schemeClr>
                </a:solidFill>
                <a:latin typeface="メイリオ"/>
                <a:ea typeface="メイリオ"/>
                <a:cs typeface="+mn-cs"/>
              </a:rPr>
              <a:t>月）</a:t>
            </a:r>
            <a:endParaRPr kumimoji="0" lang="ja-JP" altLang="en-US" sz="1800" b="0" i="0" u="none" strike="noStrike" kern="1200" spc="0" baseline="0" dirty="0">
              <a:solidFill>
                <a:schemeClr val="tx1">
                  <a:lumMod val="65000"/>
                  <a:lumOff val="35000"/>
                </a:schemeClr>
              </a:solidFill>
              <a:latin typeface="メイリオ"/>
              <a:ea typeface="メイリオ"/>
              <a:cs typeface="+mn-cs"/>
            </a:endParaRPr>
          </a:p>
        </c:rich>
      </c:tx>
      <c:layout>
        <c:manualLayout>
          <c:xMode val="edge"/>
          <c:yMode val="edge"/>
          <c:x val="0.29205932598072643"/>
          <c:y val="1.1687027238263956E-2"/>
        </c:manualLayout>
      </c:layout>
      <c:overlay val="0"/>
      <c:spPr>
        <a:noFill/>
        <a:ln>
          <a:noFill/>
        </a:ln>
        <a:effectLst/>
      </c:spPr>
      <c:txPr>
        <a:bodyPr rot="0" spcFirstLastPara="1" vertOverflow="ellipsis" horzOverflow="overflow" vert="horz" wrap="square" anchor="t" anchorCtr="1"/>
        <a:lstStyle/>
        <a:p>
          <a:pPr algn="ctr" rtl="0">
            <a:defRPr kumimoji="0" lang="ja-JP" altLang="en-US"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2079477401774836"/>
          <c:y val="0.21763350835817658"/>
          <c:w val="0.5817569017655011"/>
          <c:h val="0.61173874835434339"/>
        </c:manualLayout>
      </c:layout>
      <c:pieChart>
        <c:varyColors val="1"/>
        <c:ser>
          <c:idx val="0"/>
          <c:order val="0"/>
          <c:tx>
            <c:strRef>
              <c:f>Sheet1!$B$1</c:f>
              <c:strCache>
                <c:ptCount val="1"/>
                <c:pt idx="0">
                  <c:v>令和6年度（4~1月）</c:v>
                </c:pt>
              </c:strCache>
            </c:strRef>
          </c:tx>
          <c:explosion val="4"/>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0E3-4DBE-9F00-D083B59F650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0E3-4DBE-9F00-D083B59F650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0E3-4DBE-9F00-D083B59F650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0E3-4DBE-9F00-D083B59F650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30E3-4DBE-9F00-D083B59F650C}"/>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30E3-4DBE-9F00-D083B59F650C}"/>
              </c:ext>
            </c:extLst>
          </c:dPt>
          <c:dLbls>
            <c:dLbl>
              <c:idx val="0"/>
              <c:layout>
                <c:manualLayout>
                  <c:x val="1.6433325156721891E-2"/>
                  <c:y val="2.9706471033819324E-2"/>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0E3-4DBE-9F00-D083B59F650C}"/>
                </c:ext>
              </c:extLst>
            </c:dLbl>
            <c:dLbl>
              <c:idx val="1"/>
              <c:layout>
                <c:manualLayout>
                  <c:x val="0.3380569746525664"/>
                  <c:y val="-4.8317819664607742E-2"/>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0E3-4DBE-9F00-D083B59F650C}"/>
                </c:ext>
              </c:extLst>
            </c:dLbl>
            <c:dLbl>
              <c:idx val="2"/>
              <c:layout>
                <c:manualLayout>
                  <c:x val="-7.0428536385951382E-2"/>
                  <c:y val="7.7885759375932687E-2"/>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0E3-4DBE-9F00-D083B59F650C}"/>
                </c:ext>
              </c:extLst>
            </c:dLbl>
            <c:dLbl>
              <c:idx val="3"/>
              <c:layout>
                <c:manualLayout>
                  <c:x val="-5.1647593349697693E-2"/>
                  <c:y val="3.4560489895916188E-2"/>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0E3-4DBE-9F00-D083B59F650C}"/>
                </c:ext>
              </c:extLst>
            </c:dLbl>
            <c:dLbl>
              <c:idx val="4"/>
              <c:layout>
                <c:manualLayout>
                  <c:x val="-1.3436418198259794E-2"/>
                  <c:y val="-4.0091139632607558E-3"/>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0E3-4DBE-9F00-D083B59F650C}"/>
                </c:ext>
              </c:extLst>
            </c:dLbl>
            <c:dLbl>
              <c:idx val="5"/>
              <c:layout>
                <c:manualLayout>
                  <c:x val="6.1038064867824489E-2"/>
                  <c:y val="-8.6539732639925471E-3"/>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30E3-4DBE-9F00-D083B59F650C}"/>
                </c:ext>
              </c:extLst>
            </c:dLbl>
            <c:numFmt formatCode="#,##0&quot;人&quot;" sourceLinked="0"/>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鎌倉</c:v>
                </c:pt>
                <c:pt idx="1">
                  <c:v>深沢</c:v>
                </c:pt>
                <c:pt idx="2">
                  <c:v>腰越</c:v>
                </c:pt>
                <c:pt idx="3">
                  <c:v>大船</c:v>
                </c:pt>
                <c:pt idx="4">
                  <c:v>玉縄</c:v>
                </c:pt>
                <c:pt idx="5">
                  <c:v>市外</c:v>
                </c:pt>
              </c:strCache>
            </c:strRef>
          </c:cat>
          <c:val>
            <c:numRef>
              <c:f>Sheet1!$B$2:$B$7</c:f>
              <c:numCache>
                <c:formatCode>General</c:formatCode>
                <c:ptCount val="6"/>
                <c:pt idx="0">
                  <c:v>56</c:v>
                </c:pt>
                <c:pt idx="1">
                  <c:v>604</c:v>
                </c:pt>
                <c:pt idx="2">
                  <c:v>33</c:v>
                </c:pt>
                <c:pt idx="3">
                  <c:v>64</c:v>
                </c:pt>
                <c:pt idx="4">
                  <c:v>11</c:v>
                </c:pt>
                <c:pt idx="5">
                  <c:v>36</c:v>
                </c:pt>
              </c:numCache>
            </c:numRef>
          </c:val>
          <c:extLst>
            <c:ext xmlns:c16="http://schemas.microsoft.com/office/drawing/2014/chart" uri="{C3380CC4-5D6E-409C-BE32-E72D297353CC}">
              <c16:uniqueId val="{0000000C-30E3-4DBE-9F00-D083B59F650C}"/>
            </c:ext>
          </c:extLst>
        </c:ser>
        <c:dLbls>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17746900543630664"/>
          <c:y val="0.90019093795964433"/>
          <c:w val="0.61610883630430224"/>
          <c:h val="4.8781995423164817E-2"/>
        </c:manualLayout>
      </c:layout>
      <c:overlay val="0"/>
      <c:spPr>
        <a:noFill/>
        <a:ln>
          <a:noFill/>
        </a:ln>
        <a:effectLst/>
      </c:spPr>
      <c:txPr>
        <a:bodyPr rot="0" spcFirstLastPara="1" vertOverflow="ellipsis" horzOverflow="overflow" vert="horz" wrap="square" anchor="ctr" anchorCtr="1"/>
        <a:lstStyle/>
        <a:p>
          <a:pPr algn="l" rtl="0">
            <a:defRPr lang="ja-JP" altLang="en-US"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vertOverflow="overflow" horzOverflow="overflow" anchor="ctr" anchorCtr="1"/>
    <a:lstStyle/>
    <a:p>
      <a:pPr algn="ctr" rtl="0">
        <a:defRPr lang="ja-JP" altLang="en-US" sz="1000"/>
      </a:pPr>
      <a:endParaRPr lang="ja-JP"/>
    </a:p>
  </c:txPr>
  <c:externalData r:id="rId3">
    <c:autoUpdate val="0"/>
  </c:externalData>
  <c:extLst/>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horzOverflow="overflow" vert="horz" wrap="square" anchor="ctr" anchorCtr="1"/>
          <a:lstStyle/>
          <a:p>
            <a:pPr algn="ctr" rtl="0">
              <a:defRPr lang="ja-JP" altLang="en-US" sz="1862" b="0" i="0" u="none" strike="noStrike" kern="1200" spc="0" baseline="0">
                <a:solidFill>
                  <a:schemeClr val="tx1">
                    <a:lumMod val="65000"/>
                    <a:lumOff val="35000"/>
                  </a:schemeClr>
                </a:solidFill>
                <a:latin typeface="+mn-lt"/>
                <a:ea typeface="+mn-ea"/>
                <a:cs typeface="+mn-cs"/>
              </a:defRPr>
            </a:pPr>
            <a:r>
              <a:rPr lang="ja-JP" altLang="en-US" sz="1862" b="0" i="0" u="none" strike="noStrike" kern="1200" spc="0" baseline="0" dirty="0">
                <a:solidFill>
                  <a:schemeClr val="tx1">
                    <a:lumMod val="65000"/>
                    <a:lumOff val="35000"/>
                  </a:schemeClr>
                </a:solidFill>
                <a:latin typeface="+mn-lt"/>
                <a:ea typeface="+mn-ea"/>
                <a:cs typeface="+mn-cs"/>
              </a:rPr>
              <a:t>地域別　午前</a:t>
            </a:r>
          </a:p>
        </c:rich>
      </c:tx>
      <c:overlay val="0"/>
      <c:spPr>
        <a:noFill/>
        <a:ln>
          <a:noFill/>
        </a:ln>
        <a:effectLst/>
      </c:spPr>
      <c:txPr>
        <a:bodyPr rot="0" spcFirstLastPara="1" vertOverflow="ellipsis" horzOverflow="overflow" vert="horz" wrap="square" anchor="ctr" anchorCtr="1"/>
        <a:lstStyle/>
        <a:p>
          <a:pPr algn="ctr" rtl="0">
            <a:defRPr lang="ja-JP" altLang="en-US"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13668193367463891"/>
          <c:y val="0.25359216930312295"/>
          <c:w val="0.6702046605018378"/>
          <c:h val="0.6188127091309924"/>
        </c:manualLayout>
      </c:layout>
      <c:pieChart>
        <c:varyColors val="1"/>
        <c:ser>
          <c:idx val="0"/>
          <c:order val="0"/>
          <c:tx>
            <c:strRef>
              <c:f>Sheet1!$B$1</c:f>
              <c:strCache>
                <c:ptCount val="1"/>
                <c:pt idx="0">
                  <c:v>地域別　午前</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F1D-458F-B708-BAE16762797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F1D-458F-B708-BAE16762797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F1D-458F-B708-BAE16762797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F1D-458F-B708-BAE16762797D}"/>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BF1D-458F-B708-BAE16762797D}"/>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BF1D-458F-B708-BAE16762797D}"/>
              </c:ext>
            </c:extLst>
          </c:dPt>
          <c:dLbls>
            <c:dLbl>
              <c:idx val="0"/>
              <c:layout>
                <c:manualLayout>
                  <c:x val="9.583138281035794E-2"/>
                  <c:y val="2.9343163678246381E-2"/>
                </c:manualLayout>
              </c:layout>
              <c:spPr>
                <a:noFill/>
                <a:ln>
                  <a:noFill/>
                </a:ln>
                <a:effectLst/>
              </c:spPr>
              <c:txPr>
                <a:bodyPr rot="0" spcFirstLastPara="1" vertOverflow="ellipsis" horzOverflow="overflow" vert="horz" wrap="square" lIns="38100" tIns="19050" rIns="38100" bIns="19050" anchor="ctr" anchorCtr="1">
                  <a:no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28109381930564259"/>
                      <c:h val="5.7512600809363018E-2"/>
                    </c:manualLayout>
                  </c15:layout>
                </c:ext>
                <c:ext xmlns:c16="http://schemas.microsoft.com/office/drawing/2014/chart" uri="{C3380CC4-5D6E-409C-BE32-E72D297353CC}">
                  <c16:uniqueId val="{00000001-BF1D-458F-B708-BAE16762797D}"/>
                </c:ext>
              </c:extLst>
            </c:dLbl>
            <c:dLbl>
              <c:idx val="1"/>
              <c:layout>
                <c:manualLayout>
                  <c:x val="0.21576639412927218"/>
                  <c:y val="-2.6408847310421792E-2"/>
                </c:manualLayout>
              </c:layout>
              <c:spPr>
                <a:noFill/>
                <a:ln>
                  <a:noFill/>
                </a:ln>
                <a:effectLst/>
              </c:spPr>
              <c:txPr>
                <a:bodyPr rot="0" spcFirstLastPara="1" vertOverflow="ellipsis" horzOverflow="overflow" vert="horz" wrap="square" lIns="38100" tIns="19050" rIns="38100" bIns="19050" anchor="ctr" anchorCtr="1">
                  <a:no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31760813215828865"/>
                      <c:h val="6.3381233545012308E-2"/>
                    </c:manualLayout>
                  </c15:layout>
                </c:ext>
                <c:ext xmlns:c16="http://schemas.microsoft.com/office/drawing/2014/chart" uri="{C3380CC4-5D6E-409C-BE32-E72D297353CC}">
                  <c16:uniqueId val="{00000003-BF1D-458F-B708-BAE16762797D}"/>
                </c:ext>
              </c:extLst>
            </c:dLbl>
            <c:dLbl>
              <c:idx val="2"/>
              <c:layout>
                <c:manualLayout>
                  <c:x val="1.8941832464386785E-2"/>
                  <c:y val="2.6707709535226921E-2"/>
                </c:manualLayout>
              </c:layout>
              <c:spPr>
                <a:noFill/>
                <a:ln>
                  <a:noFill/>
                </a:ln>
                <a:effectLst/>
              </c:spPr>
              <c:txPr>
                <a:bodyPr rot="0" spcFirstLastPara="1" vertOverflow="ellipsis" horzOverflow="overflow" vert="horz" wrap="square" lIns="38100" tIns="19050" rIns="38100" bIns="19050" anchor="ctr" anchorCtr="1">
                  <a:no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2403472963333827"/>
                      <c:h val="6.9267684050356756E-2"/>
                    </c:manualLayout>
                  </c15:layout>
                </c:ext>
                <c:ext xmlns:c16="http://schemas.microsoft.com/office/drawing/2014/chart" uri="{C3380CC4-5D6E-409C-BE32-E72D297353CC}">
                  <c16:uniqueId val="{00000005-BF1D-458F-B708-BAE16762797D}"/>
                </c:ext>
              </c:extLst>
            </c:dLbl>
            <c:dLbl>
              <c:idx val="3"/>
              <c:layout>
                <c:manualLayout>
                  <c:x val="-2.235684860308576E-2"/>
                  <c:y val="-1.7322230360540924E-2"/>
                </c:manualLayout>
              </c:layout>
              <c:spPr>
                <a:noFill/>
                <a:ln>
                  <a:noFill/>
                </a:ln>
                <a:effectLst/>
              </c:spPr>
              <c:txPr>
                <a:bodyPr rot="0" spcFirstLastPara="1" vertOverflow="ellipsis" horzOverflow="overflow" vert="horz" wrap="square" lIns="38100" tIns="19050" rIns="38100" bIns="19050" anchor="ctr" anchorCtr="1">
                  <a:no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24366677931998695"/>
                      <c:h val="5.7007916961798043E-2"/>
                    </c:manualLayout>
                  </c15:layout>
                </c:ext>
                <c:ext xmlns:c16="http://schemas.microsoft.com/office/drawing/2014/chart" uri="{C3380CC4-5D6E-409C-BE32-E72D297353CC}">
                  <c16:uniqueId val="{00000007-BF1D-458F-B708-BAE16762797D}"/>
                </c:ext>
              </c:extLst>
            </c:dLbl>
            <c:dLbl>
              <c:idx val="4"/>
              <c:layout>
                <c:manualLayout>
                  <c:x val="-2.0306871826397836E-2"/>
                  <c:y val="-4.0964998123628166E-2"/>
                </c:manualLayout>
              </c:layout>
              <c:spPr>
                <a:noFill/>
                <a:ln>
                  <a:noFill/>
                </a:ln>
                <a:effectLst/>
              </c:spPr>
              <c:txPr>
                <a:bodyPr rot="0" spcFirstLastPara="1" vertOverflow="ellipsis" horzOverflow="overflow" vert="horz" wrap="square" lIns="38100" tIns="19050" rIns="38100" bIns="19050" anchor="ctr" anchorCtr="1">
                  <a:no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28018109217263298"/>
                      <c:h val="8.459239291105515E-2"/>
                    </c:manualLayout>
                  </c15:layout>
                </c:ext>
                <c:ext xmlns:c16="http://schemas.microsoft.com/office/drawing/2014/chart" uri="{C3380CC4-5D6E-409C-BE32-E72D297353CC}">
                  <c16:uniqueId val="{00000009-BF1D-458F-B708-BAE16762797D}"/>
                </c:ext>
              </c:extLst>
            </c:dLbl>
            <c:dLbl>
              <c:idx val="5"/>
              <c:layout>
                <c:manualLayout>
                  <c:x val="0.146445134304452"/>
                  <c:y val="-3.8499617037056717E-3"/>
                </c:manualLayout>
              </c:layout>
              <c:spPr>
                <a:noFill/>
                <a:ln>
                  <a:noFill/>
                </a:ln>
                <a:effectLst/>
              </c:spPr>
              <c:txPr>
                <a:bodyPr rot="0" spcFirstLastPara="1" vertOverflow="ellipsis" horzOverflow="overflow" vert="horz" wrap="square" lIns="38100" tIns="19050" rIns="38100" bIns="19050" anchor="ctr" anchorCtr="1">
                  <a:no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24366677931998695"/>
                      <c:h val="6.6315549912836946E-2"/>
                    </c:manualLayout>
                  </c15:layout>
                </c:ext>
                <c:ext xmlns:c16="http://schemas.microsoft.com/office/drawing/2014/chart" uri="{C3380CC4-5D6E-409C-BE32-E72D297353CC}">
                  <c16:uniqueId val="{0000000B-BF1D-458F-B708-BAE16762797D}"/>
                </c:ext>
              </c:extLst>
            </c:dLbl>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鎌倉</c:v>
                </c:pt>
                <c:pt idx="1">
                  <c:v>深沢</c:v>
                </c:pt>
                <c:pt idx="2">
                  <c:v>腰越</c:v>
                </c:pt>
                <c:pt idx="3">
                  <c:v>大船</c:v>
                </c:pt>
                <c:pt idx="4">
                  <c:v>玉縄</c:v>
                </c:pt>
                <c:pt idx="5">
                  <c:v>市外</c:v>
                </c:pt>
              </c:strCache>
            </c:strRef>
          </c:cat>
          <c:val>
            <c:numRef>
              <c:f>Sheet1!$B$2:$B$7</c:f>
              <c:numCache>
                <c:formatCode>0.00%</c:formatCode>
                <c:ptCount val="6"/>
                <c:pt idx="0">
                  <c:v>8.165E-2</c:v>
                </c:pt>
                <c:pt idx="1">
                  <c:v>0.68479999999999996</c:v>
                </c:pt>
                <c:pt idx="2">
                  <c:v>4.9959999999999997E-2</c:v>
                </c:pt>
                <c:pt idx="3">
                  <c:v>0.112</c:v>
                </c:pt>
                <c:pt idx="4">
                  <c:v>1.6320000000000001E-2</c:v>
                </c:pt>
                <c:pt idx="5">
                  <c:v>5.5199999999999999E-2</c:v>
                </c:pt>
              </c:numCache>
            </c:numRef>
          </c:val>
          <c:extLst>
            <c:ext xmlns:c16="http://schemas.microsoft.com/office/drawing/2014/chart" uri="{C3380CC4-5D6E-409C-BE32-E72D297353CC}">
              <c16:uniqueId val="{0000000C-BF1D-458F-B708-BAE16762797D}"/>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horzOverflow="overflow" vert="horz" wrap="square" anchor="ctr" anchorCtr="1"/>
        <a:lstStyle/>
        <a:p>
          <a:pPr algn="l" rtl="0">
            <a:defRPr lang="ja-JP" altLang="en-US"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vertOverflow="overflow" horzOverflow="overflow" anchor="ctr" anchorCtr="1"/>
    <a:lstStyle/>
    <a:p>
      <a:pPr algn="ctr" rtl="0">
        <a:defRPr lang="ja-JP" altLang="en-US" sz="1000"/>
      </a:pPr>
      <a:endParaRPr lang="ja-JP"/>
    </a:p>
  </c:txPr>
  <c:externalData r:id="rId3">
    <c:autoUpdate val="0"/>
  </c:externalData>
  <c:extLst/>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horzOverflow="overflow" vert="horz" wrap="square" anchor="ctr" anchorCtr="1"/>
          <a:lstStyle/>
          <a:p>
            <a:pPr algn="ctr" rtl="0">
              <a:defRPr lang="ja-JP" altLang="en-US" sz="1862" b="0" i="0" u="none" strike="noStrike" kern="1200" spc="0" baseline="0">
                <a:solidFill>
                  <a:schemeClr val="tx1">
                    <a:lumMod val="65000"/>
                    <a:lumOff val="35000"/>
                  </a:schemeClr>
                </a:solidFill>
                <a:latin typeface="+mn-lt"/>
                <a:ea typeface="+mn-ea"/>
                <a:cs typeface="+mn-cs"/>
              </a:defRPr>
            </a:pPr>
            <a:r>
              <a:rPr lang="ja-JP" altLang="en-US" sz="1862" b="0" i="0" u="none" strike="noStrike" kern="1200" spc="0" baseline="0" dirty="0">
                <a:solidFill>
                  <a:schemeClr val="tx1">
                    <a:lumMod val="65000"/>
                    <a:lumOff val="35000"/>
                  </a:schemeClr>
                </a:solidFill>
                <a:latin typeface="+mn-lt"/>
                <a:ea typeface="+mn-ea"/>
                <a:cs typeface="+mn-cs"/>
              </a:rPr>
              <a:t>地域別　午後</a:t>
            </a:r>
          </a:p>
        </c:rich>
      </c:tx>
      <c:overlay val="0"/>
      <c:spPr>
        <a:noFill/>
        <a:ln>
          <a:noFill/>
        </a:ln>
        <a:effectLst/>
      </c:spPr>
      <c:txPr>
        <a:bodyPr rot="0" spcFirstLastPara="1" vertOverflow="ellipsis" horzOverflow="overflow" vert="horz" wrap="square" anchor="ctr" anchorCtr="1"/>
        <a:lstStyle/>
        <a:p>
          <a:pPr algn="ctr" rtl="0">
            <a:defRPr lang="ja-JP" altLang="en-US"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23993686219162061"/>
          <c:y val="0.25619493102623675"/>
          <c:w val="0.54671613676006059"/>
          <c:h val="0.60332224685456304"/>
        </c:manualLayout>
      </c:layout>
      <c:pieChart>
        <c:varyColors val="1"/>
        <c:ser>
          <c:idx val="0"/>
          <c:order val="0"/>
          <c:tx>
            <c:strRef>
              <c:f>Sheet1!$B$1</c:f>
              <c:strCache>
                <c:ptCount val="1"/>
                <c:pt idx="0">
                  <c:v>地域別　午後</c:v>
                </c:pt>
              </c:strCache>
            </c:strRef>
          </c:tx>
          <c:explosion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BC7-48E6-8308-7070CC9B31F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BC7-48E6-8308-7070CC9B31F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BC7-48E6-8308-7070CC9B31F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BC7-48E6-8308-7070CC9B31F2}"/>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6BC7-48E6-8308-7070CC9B31F2}"/>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6BC7-48E6-8308-7070CC9B31F2}"/>
              </c:ext>
            </c:extLst>
          </c:dPt>
          <c:dLbls>
            <c:dLbl>
              <c:idx val="0"/>
              <c:layout>
                <c:manualLayout>
                  <c:x val="0.1773779636151524"/>
                  <c:y val="4.690422780964057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BC7-48E6-8308-7070CC9B31F2}"/>
                </c:ext>
              </c:extLst>
            </c:dLbl>
            <c:dLbl>
              <c:idx val="1"/>
              <c:layout>
                <c:manualLayout>
                  <c:x val="0.17017645128918912"/>
                  <c:y val="-3.6779301265676148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BC7-48E6-8308-7070CC9B31F2}"/>
                </c:ext>
              </c:extLst>
            </c:dLbl>
            <c:dLbl>
              <c:idx val="2"/>
              <c:layout>
                <c:manualLayout>
                  <c:x val="-9.264294623006189E-2"/>
                  <c:y val="7.7279248775531634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BC7-48E6-8308-7070CC9B31F2}"/>
                </c:ext>
              </c:extLst>
            </c:dLbl>
            <c:dLbl>
              <c:idx val="3"/>
              <c:layout>
                <c:manualLayout>
                  <c:x val="-0.1217743574991013"/>
                  <c:y val="1.5134296336429246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BC7-48E6-8308-7070CC9B31F2}"/>
                </c:ext>
              </c:extLst>
            </c:dLbl>
            <c:dLbl>
              <c:idx val="4"/>
              <c:layout>
                <c:manualLayout>
                  <c:x val="-0.10937249736664087"/>
                  <c:y val="-2.7309837859753574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BC7-48E6-8308-7070CC9B31F2}"/>
                </c:ext>
              </c:extLst>
            </c:dLbl>
            <c:dLbl>
              <c:idx val="5"/>
              <c:layout>
                <c:manualLayout>
                  <c:x val="8.4430383112667151E-2"/>
                  <c:y val="-2.7903036826361534E-3"/>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BC7-48E6-8308-7070CC9B31F2}"/>
                </c:ext>
              </c:extLst>
            </c:dLbl>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鎌倉</c:v>
                </c:pt>
                <c:pt idx="1">
                  <c:v>深沢</c:v>
                </c:pt>
                <c:pt idx="2">
                  <c:v>腰越</c:v>
                </c:pt>
                <c:pt idx="3">
                  <c:v>大船</c:v>
                </c:pt>
                <c:pt idx="4">
                  <c:v>玉縄</c:v>
                </c:pt>
                <c:pt idx="5">
                  <c:v>市外</c:v>
                </c:pt>
              </c:strCache>
            </c:strRef>
          </c:cat>
          <c:val>
            <c:numRef>
              <c:f>Sheet1!$B$2:$B$7</c:f>
              <c:numCache>
                <c:formatCode>0.00%</c:formatCode>
                <c:ptCount val="6"/>
                <c:pt idx="0">
                  <c:v>6.2600000000000003E-2</c:v>
                </c:pt>
                <c:pt idx="1">
                  <c:v>0.78900000000000003</c:v>
                </c:pt>
                <c:pt idx="2">
                  <c:v>3.56E-2</c:v>
                </c:pt>
                <c:pt idx="3">
                  <c:v>6.1199999999999997E-2</c:v>
                </c:pt>
                <c:pt idx="4">
                  <c:v>1.2E-2</c:v>
                </c:pt>
                <c:pt idx="5">
                  <c:v>3.9600000000000003E-2</c:v>
                </c:pt>
              </c:numCache>
            </c:numRef>
          </c:val>
          <c:extLst>
            <c:ext xmlns:c16="http://schemas.microsoft.com/office/drawing/2014/chart" uri="{C3380CC4-5D6E-409C-BE32-E72D297353CC}">
              <c16:uniqueId val="{0000000C-6BC7-48E6-8308-7070CC9B31F2}"/>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horzOverflow="overflow" vert="horz" wrap="square" anchor="ctr" anchorCtr="1"/>
        <a:lstStyle/>
        <a:p>
          <a:pPr algn="l" rtl="0">
            <a:defRPr lang="ja-JP" altLang="en-US"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vertOverflow="overflow" horzOverflow="overflow" anchor="ctr" anchorCtr="1"/>
    <a:lstStyle/>
    <a:p>
      <a:pPr algn="ctr" rtl="0">
        <a:defRPr lang="ja-JP" altLang="en-US" sz="1000"/>
      </a:pPr>
      <a:endParaRPr lang="ja-JP"/>
    </a:p>
  </c:txPr>
  <c:externalData r:id="rId3">
    <c:autoUpdate val="0"/>
  </c:externalData>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53A680-00E4-4492-A2D4-31EFB0B95BC4}"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kumimoji="1" lang="ja-JP" altLang="en-US"/>
        </a:p>
      </dgm:t>
    </dgm:pt>
    <dgm:pt modelId="{FC71DD8B-FE68-4647-924C-542E2A37D535}">
      <dgm:prSet phldrT="[テキスト]" custT="1"/>
      <dgm:spPr/>
      <dgm:t>
        <a:bodyPr/>
        <a:lstStyle/>
        <a:p>
          <a:r>
            <a:rPr kumimoji="1" lang="ja-JP" altLang="en-US" sz="1800" dirty="0">
              <a:latin typeface="+mn-ea"/>
              <a:ea typeface="+mn-ea"/>
            </a:rPr>
            <a:t>こどもが健やかに育つまち、</a:t>
          </a:r>
          <a:br>
            <a:rPr kumimoji="1" lang="en-US" altLang="ja-JP" sz="1800" dirty="0">
              <a:latin typeface="+mn-ea"/>
              <a:ea typeface="+mn-ea"/>
            </a:rPr>
          </a:br>
          <a:r>
            <a:rPr kumimoji="1" lang="ja-JP" altLang="en-US" sz="1800" dirty="0">
              <a:latin typeface="+mn-ea"/>
              <a:ea typeface="+mn-ea"/>
            </a:rPr>
            <a:t>子育ての喜びが実感できるまち、</a:t>
          </a:r>
          <a:br>
            <a:rPr kumimoji="1" lang="en-US" altLang="ja-JP" sz="1800" dirty="0">
              <a:latin typeface="+mn-ea"/>
              <a:ea typeface="+mn-ea"/>
            </a:rPr>
          </a:br>
          <a:r>
            <a:rPr kumimoji="1" lang="ja-JP" altLang="en-US" sz="1800" dirty="0">
              <a:latin typeface="+mn-ea"/>
              <a:ea typeface="+mn-ea"/>
            </a:rPr>
            <a:t>子育て支援を通してともに育つまち・鎌倉</a:t>
          </a:r>
        </a:p>
      </dgm:t>
    </dgm:pt>
    <dgm:pt modelId="{9BF2A2AB-E06A-40FF-926A-AF83CC472726}" type="parTrans" cxnId="{9409A499-9346-401B-9319-D0F0B19194BC}">
      <dgm:prSet/>
      <dgm:spPr/>
      <dgm:t>
        <a:bodyPr/>
        <a:lstStyle/>
        <a:p>
          <a:endParaRPr kumimoji="1" lang="ja-JP" altLang="en-US"/>
        </a:p>
      </dgm:t>
    </dgm:pt>
    <dgm:pt modelId="{2AD9531A-0495-4C1C-948B-A477D79A0731}" type="sibTrans" cxnId="{9409A499-9346-401B-9319-D0F0B19194BC}">
      <dgm:prSet/>
      <dgm:spPr/>
      <dgm:t>
        <a:bodyPr/>
        <a:lstStyle/>
        <a:p>
          <a:endParaRPr kumimoji="1" lang="ja-JP" altLang="en-US"/>
        </a:p>
      </dgm:t>
    </dgm:pt>
    <dgm:pt modelId="{DB0EBF08-C877-4E4F-AD0E-8EE1E6D0B826}">
      <dgm:prSet phldrT="[テキスト]"/>
      <dgm:spPr/>
      <dgm:t>
        <a:bodyPr/>
        <a:lstStyle/>
        <a:p>
          <a:r>
            <a:rPr lang="ja-JP" dirty="0"/>
            <a:t>ライフステージに共通する取組</a:t>
          </a:r>
          <a:endParaRPr kumimoji="1" lang="ja-JP" altLang="en-US" dirty="0"/>
        </a:p>
      </dgm:t>
    </dgm:pt>
    <dgm:pt modelId="{A806B659-EDFD-427F-975F-7DF933055F7A}" type="parTrans" cxnId="{36FF5C3C-4774-4419-8DBC-5FC0ABDA1785}">
      <dgm:prSet/>
      <dgm:spPr/>
      <dgm:t>
        <a:bodyPr/>
        <a:lstStyle/>
        <a:p>
          <a:endParaRPr kumimoji="1" lang="ja-JP" altLang="en-US"/>
        </a:p>
      </dgm:t>
    </dgm:pt>
    <dgm:pt modelId="{AD92C285-962C-4389-B625-E847542C48C8}" type="sibTrans" cxnId="{36FF5C3C-4774-4419-8DBC-5FC0ABDA1785}">
      <dgm:prSet/>
      <dgm:spPr/>
      <dgm:t>
        <a:bodyPr/>
        <a:lstStyle/>
        <a:p>
          <a:endParaRPr kumimoji="1" lang="ja-JP" altLang="en-US"/>
        </a:p>
      </dgm:t>
    </dgm:pt>
    <dgm:pt modelId="{DD5607A4-C485-44C1-AB90-F2D9CF2E933D}">
      <dgm:prSet phldrT="[テキスト]"/>
      <dgm:spPr/>
      <dgm:t>
        <a:bodyPr/>
        <a:lstStyle/>
        <a:p>
          <a:r>
            <a:rPr lang="ja-JP" dirty="0"/>
            <a:t>ライフステージ別に実施する取組</a:t>
          </a:r>
          <a:endParaRPr kumimoji="1" lang="ja-JP" altLang="en-US" dirty="0"/>
        </a:p>
      </dgm:t>
    </dgm:pt>
    <dgm:pt modelId="{C9CCD9FE-499D-4A1F-9819-3A0785F7A9F3}" type="parTrans" cxnId="{6530407E-8EB9-4492-9764-F8B9EB2259A3}">
      <dgm:prSet/>
      <dgm:spPr/>
      <dgm:t>
        <a:bodyPr/>
        <a:lstStyle/>
        <a:p>
          <a:endParaRPr kumimoji="1" lang="ja-JP" altLang="en-US"/>
        </a:p>
      </dgm:t>
    </dgm:pt>
    <dgm:pt modelId="{5C631635-C993-4CE1-8BC4-2679C79F0DE7}" type="sibTrans" cxnId="{6530407E-8EB9-4492-9764-F8B9EB2259A3}">
      <dgm:prSet/>
      <dgm:spPr/>
      <dgm:t>
        <a:bodyPr/>
        <a:lstStyle/>
        <a:p>
          <a:endParaRPr kumimoji="1" lang="ja-JP" altLang="en-US"/>
        </a:p>
      </dgm:t>
    </dgm:pt>
    <dgm:pt modelId="{BB1E3C65-EE6A-4686-9769-A07FE1EB96BC}">
      <dgm:prSet phldrT="[テキスト]"/>
      <dgm:spPr/>
      <dgm:t>
        <a:bodyPr/>
        <a:lstStyle/>
        <a:p>
          <a:r>
            <a:rPr kumimoji="1" lang="ja-JP" altLang="en-US" dirty="0"/>
            <a:t>子育て当事者への支援の取組</a:t>
          </a:r>
        </a:p>
      </dgm:t>
    </dgm:pt>
    <dgm:pt modelId="{18DC36E9-2EA2-41D4-91F5-4A77E1E66118}" type="parTrans" cxnId="{499E83B2-B504-423D-8ECC-87B6233104A6}">
      <dgm:prSet/>
      <dgm:spPr/>
      <dgm:t>
        <a:bodyPr/>
        <a:lstStyle/>
        <a:p>
          <a:endParaRPr kumimoji="1" lang="ja-JP" altLang="en-US"/>
        </a:p>
      </dgm:t>
    </dgm:pt>
    <dgm:pt modelId="{3592663C-1770-4563-A2C4-3B53C10A0496}" type="sibTrans" cxnId="{499E83B2-B504-423D-8ECC-87B6233104A6}">
      <dgm:prSet/>
      <dgm:spPr/>
      <dgm:t>
        <a:bodyPr/>
        <a:lstStyle/>
        <a:p>
          <a:endParaRPr kumimoji="1" lang="ja-JP" altLang="en-US"/>
        </a:p>
      </dgm:t>
    </dgm:pt>
    <dgm:pt modelId="{198BED13-864B-4873-816D-BC4C2DF3F40E}" type="asst">
      <dgm:prSet phldrT="[テキスト]" phldr="1"/>
      <dgm:spPr/>
      <dgm:t>
        <a:bodyPr/>
        <a:lstStyle/>
        <a:p>
          <a:endParaRPr kumimoji="1" lang="ja-JP" altLang="en-US" dirty="0"/>
        </a:p>
      </dgm:t>
    </dgm:pt>
    <dgm:pt modelId="{B17C82BA-4062-46DA-8BC9-3CAC31A7357F}" type="sibTrans" cxnId="{EC8FD25B-B762-4DF4-8C1C-B0A10F400775}">
      <dgm:prSet/>
      <dgm:spPr/>
      <dgm:t>
        <a:bodyPr/>
        <a:lstStyle/>
        <a:p>
          <a:endParaRPr kumimoji="1" lang="ja-JP" altLang="en-US"/>
        </a:p>
      </dgm:t>
    </dgm:pt>
    <dgm:pt modelId="{95836436-E76D-4DDE-A843-EA4F52D2CD9F}" type="parTrans" cxnId="{EC8FD25B-B762-4DF4-8C1C-B0A10F400775}">
      <dgm:prSet/>
      <dgm:spPr/>
      <dgm:t>
        <a:bodyPr/>
        <a:lstStyle/>
        <a:p>
          <a:endParaRPr kumimoji="1" lang="ja-JP" altLang="en-US"/>
        </a:p>
      </dgm:t>
    </dgm:pt>
    <dgm:pt modelId="{791067F6-D56F-4C2C-A126-2AC799FE60FF}" type="pres">
      <dgm:prSet presAssocID="{F853A680-00E4-4492-A2D4-31EFB0B95BC4}" presName="hierChild1" presStyleCnt="0">
        <dgm:presLayoutVars>
          <dgm:orgChart val="1"/>
          <dgm:chPref val="1"/>
          <dgm:dir/>
          <dgm:animOne val="branch"/>
          <dgm:animLvl val="lvl"/>
          <dgm:resizeHandles/>
        </dgm:presLayoutVars>
      </dgm:prSet>
      <dgm:spPr/>
    </dgm:pt>
    <dgm:pt modelId="{5562CFA4-0CF2-4785-9798-325D70210BA4}" type="pres">
      <dgm:prSet presAssocID="{FC71DD8B-FE68-4647-924C-542E2A37D535}" presName="hierRoot1" presStyleCnt="0">
        <dgm:presLayoutVars>
          <dgm:hierBranch val="init"/>
        </dgm:presLayoutVars>
      </dgm:prSet>
      <dgm:spPr/>
    </dgm:pt>
    <dgm:pt modelId="{AE5EE106-0420-412A-996E-D9D6BF95F6F1}" type="pres">
      <dgm:prSet presAssocID="{FC71DD8B-FE68-4647-924C-542E2A37D535}" presName="rootComposite1" presStyleCnt="0"/>
      <dgm:spPr/>
    </dgm:pt>
    <dgm:pt modelId="{15920969-B4D2-48DB-88A0-F649269D0A8B}" type="pres">
      <dgm:prSet presAssocID="{FC71DD8B-FE68-4647-924C-542E2A37D535}" presName="rootText1" presStyleLbl="node0" presStyleIdx="0" presStyleCnt="1" custScaleX="281158" custScaleY="115753" custLinFactNeighborX="-881" custLinFactNeighborY="3720">
        <dgm:presLayoutVars>
          <dgm:chPref val="3"/>
        </dgm:presLayoutVars>
      </dgm:prSet>
      <dgm:spPr/>
    </dgm:pt>
    <dgm:pt modelId="{9469B168-1D6E-46A9-B9E0-7D466F0B6055}" type="pres">
      <dgm:prSet presAssocID="{FC71DD8B-FE68-4647-924C-542E2A37D535}" presName="rootConnector1" presStyleLbl="node1" presStyleIdx="0" presStyleCnt="0"/>
      <dgm:spPr/>
    </dgm:pt>
    <dgm:pt modelId="{E6A5FAB9-410D-4BBD-A7FF-C47F6AB61C44}" type="pres">
      <dgm:prSet presAssocID="{FC71DD8B-FE68-4647-924C-542E2A37D535}" presName="hierChild2" presStyleCnt="0"/>
      <dgm:spPr/>
    </dgm:pt>
    <dgm:pt modelId="{5DD2DE2D-AB82-47CF-8D9A-AB5288D188A1}" type="pres">
      <dgm:prSet presAssocID="{A806B659-EDFD-427F-975F-7DF933055F7A}" presName="Name37" presStyleLbl="parChTrans1D2" presStyleIdx="0" presStyleCnt="4"/>
      <dgm:spPr/>
    </dgm:pt>
    <dgm:pt modelId="{24F1D15F-92F8-4072-9392-754FF9520B88}" type="pres">
      <dgm:prSet presAssocID="{DB0EBF08-C877-4E4F-AD0E-8EE1E6D0B826}" presName="hierRoot2" presStyleCnt="0">
        <dgm:presLayoutVars>
          <dgm:hierBranch val="init"/>
        </dgm:presLayoutVars>
      </dgm:prSet>
      <dgm:spPr/>
    </dgm:pt>
    <dgm:pt modelId="{14FDC60E-B4B8-4754-9CC9-E0BEBCDCBA08}" type="pres">
      <dgm:prSet presAssocID="{DB0EBF08-C877-4E4F-AD0E-8EE1E6D0B826}" presName="rootComposite" presStyleCnt="0"/>
      <dgm:spPr/>
    </dgm:pt>
    <dgm:pt modelId="{01800B3F-86A6-4334-979D-AD254952CB6C}" type="pres">
      <dgm:prSet presAssocID="{DB0EBF08-C877-4E4F-AD0E-8EE1E6D0B826}" presName="rootText" presStyleLbl="node2" presStyleIdx="0" presStyleCnt="3">
        <dgm:presLayoutVars>
          <dgm:chPref val="3"/>
        </dgm:presLayoutVars>
      </dgm:prSet>
      <dgm:spPr/>
    </dgm:pt>
    <dgm:pt modelId="{0E2128D0-0E3F-4092-8A7D-B1A21CF2794D}" type="pres">
      <dgm:prSet presAssocID="{DB0EBF08-C877-4E4F-AD0E-8EE1E6D0B826}" presName="rootConnector" presStyleLbl="node2" presStyleIdx="0" presStyleCnt="3"/>
      <dgm:spPr/>
    </dgm:pt>
    <dgm:pt modelId="{F447567D-B52C-42D0-B0C0-EDDD7E7C57B2}" type="pres">
      <dgm:prSet presAssocID="{DB0EBF08-C877-4E4F-AD0E-8EE1E6D0B826}" presName="hierChild4" presStyleCnt="0"/>
      <dgm:spPr/>
    </dgm:pt>
    <dgm:pt modelId="{0044D420-AA6D-407C-99DB-E45BEEB25AEE}" type="pres">
      <dgm:prSet presAssocID="{DB0EBF08-C877-4E4F-AD0E-8EE1E6D0B826}" presName="hierChild5" presStyleCnt="0"/>
      <dgm:spPr/>
    </dgm:pt>
    <dgm:pt modelId="{B92055EE-AAFE-4CBB-9702-3999BFEF7423}" type="pres">
      <dgm:prSet presAssocID="{C9CCD9FE-499D-4A1F-9819-3A0785F7A9F3}" presName="Name37" presStyleLbl="parChTrans1D2" presStyleIdx="1" presStyleCnt="4"/>
      <dgm:spPr/>
    </dgm:pt>
    <dgm:pt modelId="{484041F1-37F5-4C3E-854D-ECE908A6E6E3}" type="pres">
      <dgm:prSet presAssocID="{DD5607A4-C485-44C1-AB90-F2D9CF2E933D}" presName="hierRoot2" presStyleCnt="0">
        <dgm:presLayoutVars>
          <dgm:hierBranch val="init"/>
        </dgm:presLayoutVars>
      </dgm:prSet>
      <dgm:spPr/>
    </dgm:pt>
    <dgm:pt modelId="{4D78CF3A-AF33-4D6F-8481-8A596931D1C5}" type="pres">
      <dgm:prSet presAssocID="{DD5607A4-C485-44C1-AB90-F2D9CF2E933D}" presName="rootComposite" presStyleCnt="0"/>
      <dgm:spPr/>
    </dgm:pt>
    <dgm:pt modelId="{4201E64F-7F73-477A-B8AC-6243E55CC1DB}" type="pres">
      <dgm:prSet presAssocID="{DD5607A4-C485-44C1-AB90-F2D9CF2E933D}" presName="rootText" presStyleLbl="node2" presStyleIdx="1" presStyleCnt="3">
        <dgm:presLayoutVars>
          <dgm:chPref val="3"/>
        </dgm:presLayoutVars>
      </dgm:prSet>
      <dgm:spPr/>
    </dgm:pt>
    <dgm:pt modelId="{4E348B5A-AB23-44A6-8838-CE731620199A}" type="pres">
      <dgm:prSet presAssocID="{DD5607A4-C485-44C1-AB90-F2D9CF2E933D}" presName="rootConnector" presStyleLbl="node2" presStyleIdx="1" presStyleCnt="3"/>
      <dgm:spPr/>
    </dgm:pt>
    <dgm:pt modelId="{D87DCBF3-6EFA-4B71-AEEA-A864F3FC2C67}" type="pres">
      <dgm:prSet presAssocID="{DD5607A4-C485-44C1-AB90-F2D9CF2E933D}" presName="hierChild4" presStyleCnt="0"/>
      <dgm:spPr/>
    </dgm:pt>
    <dgm:pt modelId="{AD3C10D0-88F2-4807-80CD-B829C83741EE}" type="pres">
      <dgm:prSet presAssocID="{DD5607A4-C485-44C1-AB90-F2D9CF2E933D}" presName="hierChild5" presStyleCnt="0"/>
      <dgm:spPr/>
    </dgm:pt>
    <dgm:pt modelId="{F9912185-6F02-4D28-ABC3-AB0AF1C7D871}" type="pres">
      <dgm:prSet presAssocID="{18DC36E9-2EA2-41D4-91F5-4A77E1E66118}" presName="Name37" presStyleLbl="parChTrans1D2" presStyleIdx="2" presStyleCnt="4"/>
      <dgm:spPr/>
    </dgm:pt>
    <dgm:pt modelId="{42B6EED4-7F08-458D-8DB1-5188F39CB47A}" type="pres">
      <dgm:prSet presAssocID="{BB1E3C65-EE6A-4686-9769-A07FE1EB96BC}" presName="hierRoot2" presStyleCnt="0">
        <dgm:presLayoutVars>
          <dgm:hierBranch val="init"/>
        </dgm:presLayoutVars>
      </dgm:prSet>
      <dgm:spPr/>
    </dgm:pt>
    <dgm:pt modelId="{F4EF3CB1-F74E-4F9E-A04C-FB9E71720C44}" type="pres">
      <dgm:prSet presAssocID="{BB1E3C65-EE6A-4686-9769-A07FE1EB96BC}" presName="rootComposite" presStyleCnt="0"/>
      <dgm:spPr/>
    </dgm:pt>
    <dgm:pt modelId="{448B70C6-3A30-4A8E-82AC-6E24A03C9888}" type="pres">
      <dgm:prSet presAssocID="{BB1E3C65-EE6A-4686-9769-A07FE1EB96BC}" presName="rootText" presStyleLbl="node2" presStyleIdx="2" presStyleCnt="3">
        <dgm:presLayoutVars>
          <dgm:chPref val="3"/>
        </dgm:presLayoutVars>
      </dgm:prSet>
      <dgm:spPr/>
    </dgm:pt>
    <dgm:pt modelId="{CA138459-37B1-4134-9684-C91E71607FCD}" type="pres">
      <dgm:prSet presAssocID="{BB1E3C65-EE6A-4686-9769-A07FE1EB96BC}" presName="rootConnector" presStyleLbl="node2" presStyleIdx="2" presStyleCnt="3"/>
      <dgm:spPr/>
    </dgm:pt>
    <dgm:pt modelId="{81EED9A3-4004-45C4-B0AB-342D6B71C052}" type="pres">
      <dgm:prSet presAssocID="{BB1E3C65-EE6A-4686-9769-A07FE1EB96BC}" presName="hierChild4" presStyleCnt="0"/>
      <dgm:spPr/>
    </dgm:pt>
    <dgm:pt modelId="{9FCB3F1B-89A6-4A91-9313-9E3D46CA0109}" type="pres">
      <dgm:prSet presAssocID="{BB1E3C65-EE6A-4686-9769-A07FE1EB96BC}" presName="hierChild5" presStyleCnt="0"/>
      <dgm:spPr/>
    </dgm:pt>
    <dgm:pt modelId="{394D18EC-6659-49F7-B1A0-77868AC7BF40}" type="pres">
      <dgm:prSet presAssocID="{FC71DD8B-FE68-4647-924C-542E2A37D535}" presName="hierChild3" presStyleCnt="0"/>
      <dgm:spPr/>
    </dgm:pt>
    <dgm:pt modelId="{1DE7181E-0C94-46CC-9069-A143C88C769C}" type="pres">
      <dgm:prSet presAssocID="{95836436-E76D-4DDE-A843-EA4F52D2CD9F}" presName="Name111" presStyleLbl="parChTrans1D2" presStyleIdx="3" presStyleCnt="4"/>
      <dgm:spPr/>
    </dgm:pt>
    <dgm:pt modelId="{41CF318D-742E-4532-8533-BFB4289318EC}" type="pres">
      <dgm:prSet presAssocID="{198BED13-864B-4873-816D-BC4C2DF3F40E}" presName="hierRoot3" presStyleCnt="0">
        <dgm:presLayoutVars>
          <dgm:hierBranch val="init"/>
        </dgm:presLayoutVars>
      </dgm:prSet>
      <dgm:spPr/>
    </dgm:pt>
    <dgm:pt modelId="{2B2A37DD-E64E-4C2E-B8DB-141B9776075C}" type="pres">
      <dgm:prSet presAssocID="{198BED13-864B-4873-816D-BC4C2DF3F40E}" presName="rootComposite3" presStyleCnt="0"/>
      <dgm:spPr/>
    </dgm:pt>
    <dgm:pt modelId="{82EAD043-A876-4E7B-BEF9-CA86FD4606D4}" type="pres">
      <dgm:prSet presAssocID="{198BED13-864B-4873-816D-BC4C2DF3F40E}" presName="rootText3" presStyleLbl="asst1" presStyleIdx="0" presStyleCnt="1" custScaleX="61359" custScaleY="73721" custLinFactNeighborX="71904" custLinFactNeighborY="-21217">
        <dgm:presLayoutVars>
          <dgm:chPref val="3"/>
        </dgm:presLayoutVars>
      </dgm:prSet>
      <dgm:spPr/>
    </dgm:pt>
    <dgm:pt modelId="{3EACFA10-51E5-4FB4-BD01-CABA6B1900FD}" type="pres">
      <dgm:prSet presAssocID="{198BED13-864B-4873-816D-BC4C2DF3F40E}" presName="rootConnector3" presStyleLbl="asst1" presStyleIdx="0" presStyleCnt="1"/>
      <dgm:spPr/>
    </dgm:pt>
    <dgm:pt modelId="{932385CF-B088-44F3-BE1E-3B71BA909C7A}" type="pres">
      <dgm:prSet presAssocID="{198BED13-864B-4873-816D-BC4C2DF3F40E}" presName="hierChild6" presStyleCnt="0"/>
      <dgm:spPr/>
    </dgm:pt>
    <dgm:pt modelId="{4B050CF7-53D6-4DEA-927B-DBA383836699}" type="pres">
      <dgm:prSet presAssocID="{198BED13-864B-4873-816D-BC4C2DF3F40E}" presName="hierChild7" presStyleCnt="0"/>
      <dgm:spPr/>
    </dgm:pt>
  </dgm:ptLst>
  <dgm:cxnLst>
    <dgm:cxn modelId="{1C490C04-4B34-4F3E-A90D-9560A163371C}" type="presOf" srcId="{BB1E3C65-EE6A-4686-9769-A07FE1EB96BC}" destId="{CA138459-37B1-4134-9684-C91E71607FCD}" srcOrd="1" destOrd="0" presId="urn:microsoft.com/office/officeart/2005/8/layout/orgChart1"/>
    <dgm:cxn modelId="{FD282811-6C94-4961-9D71-19F9FE044B97}" type="presOf" srcId="{198BED13-864B-4873-816D-BC4C2DF3F40E}" destId="{3EACFA10-51E5-4FB4-BD01-CABA6B1900FD}" srcOrd="1" destOrd="0" presId="urn:microsoft.com/office/officeart/2005/8/layout/orgChart1"/>
    <dgm:cxn modelId="{8D65421F-2840-4A2D-B917-EC521E48D1DE}" type="presOf" srcId="{DB0EBF08-C877-4E4F-AD0E-8EE1E6D0B826}" destId="{01800B3F-86A6-4334-979D-AD254952CB6C}" srcOrd="0" destOrd="0" presId="urn:microsoft.com/office/officeart/2005/8/layout/orgChart1"/>
    <dgm:cxn modelId="{EDBFF222-18BB-4E9F-BDA0-816E7A04A9C2}" type="presOf" srcId="{A806B659-EDFD-427F-975F-7DF933055F7A}" destId="{5DD2DE2D-AB82-47CF-8D9A-AB5288D188A1}" srcOrd="0" destOrd="0" presId="urn:microsoft.com/office/officeart/2005/8/layout/orgChart1"/>
    <dgm:cxn modelId="{36FF5C3C-4774-4419-8DBC-5FC0ABDA1785}" srcId="{FC71DD8B-FE68-4647-924C-542E2A37D535}" destId="{DB0EBF08-C877-4E4F-AD0E-8EE1E6D0B826}" srcOrd="1" destOrd="0" parTransId="{A806B659-EDFD-427F-975F-7DF933055F7A}" sibTransId="{AD92C285-962C-4389-B625-E847542C48C8}"/>
    <dgm:cxn modelId="{EC8FD25B-B762-4DF4-8C1C-B0A10F400775}" srcId="{FC71DD8B-FE68-4647-924C-542E2A37D535}" destId="{198BED13-864B-4873-816D-BC4C2DF3F40E}" srcOrd="0" destOrd="0" parTransId="{95836436-E76D-4DDE-A843-EA4F52D2CD9F}" sibTransId="{B17C82BA-4062-46DA-8BC9-3CAC31A7357F}"/>
    <dgm:cxn modelId="{7F7A5943-6027-476C-8198-66E47ACB44BD}" type="presOf" srcId="{DB0EBF08-C877-4E4F-AD0E-8EE1E6D0B826}" destId="{0E2128D0-0E3F-4092-8A7D-B1A21CF2794D}" srcOrd="1" destOrd="0" presId="urn:microsoft.com/office/officeart/2005/8/layout/orgChart1"/>
    <dgm:cxn modelId="{BA32B864-9EB4-418B-BAD2-EE6650545B7C}" type="presOf" srcId="{F853A680-00E4-4492-A2D4-31EFB0B95BC4}" destId="{791067F6-D56F-4C2C-A126-2AC799FE60FF}" srcOrd="0" destOrd="0" presId="urn:microsoft.com/office/officeart/2005/8/layout/orgChart1"/>
    <dgm:cxn modelId="{6530407E-8EB9-4492-9764-F8B9EB2259A3}" srcId="{FC71DD8B-FE68-4647-924C-542E2A37D535}" destId="{DD5607A4-C485-44C1-AB90-F2D9CF2E933D}" srcOrd="2" destOrd="0" parTransId="{C9CCD9FE-499D-4A1F-9819-3A0785F7A9F3}" sibTransId="{5C631635-C993-4CE1-8BC4-2679C79F0DE7}"/>
    <dgm:cxn modelId="{3F2FA57E-C051-41E2-AA48-314D3726D52D}" type="presOf" srcId="{DD5607A4-C485-44C1-AB90-F2D9CF2E933D}" destId="{4E348B5A-AB23-44A6-8838-CE731620199A}" srcOrd="1" destOrd="0" presId="urn:microsoft.com/office/officeart/2005/8/layout/orgChart1"/>
    <dgm:cxn modelId="{8434A483-FA1E-4478-ADA0-044D8CD2CC8F}" type="presOf" srcId="{95836436-E76D-4DDE-A843-EA4F52D2CD9F}" destId="{1DE7181E-0C94-46CC-9069-A143C88C769C}" srcOrd="0" destOrd="0" presId="urn:microsoft.com/office/officeart/2005/8/layout/orgChart1"/>
    <dgm:cxn modelId="{9409A499-9346-401B-9319-D0F0B19194BC}" srcId="{F853A680-00E4-4492-A2D4-31EFB0B95BC4}" destId="{FC71DD8B-FE68-4647-924C-542E2A37D535}" srcOrd="0" destOrd="0" parTransId="{9BF2A2AB-E06A-40FF-926A-AF83CC472726}" sibTransId="{2AD9531A-0495-4C1C-948B-A477D79A0731}"/>
    <dgm:cxn modelId="{5FBE019F-5AFC-4E58-BE95-CF4ED3FC1C74}" type="presOf" srcId="{BB1E3C65-EE6A-4686-9769-A07FE1EB96BC}" destId="{448B70C6-3A30-4A8E-82AC-6E24A03C9888}" srcOrd="0" destOrd="0" presId="urn:microsoft.com/office/officeart/2005/8/layout/orgChart1"/>
    <dgm:cxn modelId="{A1ED3FA2-3921-43E7-894B-CD4C5BCBE016}" type="presOf" srcId="{FC71DD8B-FE68-4647-924C-542E2A37D535}" destId="{9469B168-1D6E-46A9-B9E0-7D466F0B6055}" srcOrd="1" destOrd="0" presId="urn:microsoft.com/office/officeart/2005/8/layout/orgChart1"/>
    <dgm:cxn modelId="{C568AAAC-64FB-444F-A96D-36BA48F85BA0}" type="presOf" srcId="{198BED13-864B-4873-816D-BC4C2DF3F40E}" destId="{82EAD043-A876-4E7B-BEF9-CA86FD4606D4}" srcOrd="0" destOrd="0" presId="urn:microsoft.com/office/officeart/2005/8/layout/orgChart1"/>
    <dgm:cxn modelId="{499E83B2-B504-423D-8ECC-87B6233104A6}" srcId="{FC71DD8B-FE68-4647-924C-542E2A37D535}" destId="{BB1E3C65-EE6A-4686-9769-A07FE1EB96BC}" srcOrd="3" destOrd="0" parTransId="{18DC36E9-2EA2-41D4-91F5-4A77E1E66118}" sibTransId="{3592663C-1770-4563-A2C4-3B53C10A0496}"/>
    <dgm:cxn modelId="{1749C1CF-219A-48AD-A785-09B8A9BFB05E}" type="presOf" srcId="{18DC36E9-2EA2-41D4-91F5-4A77E1E66118}" destId="{F9912185-6F02-4D28-ABC3-AB0AF1C7D871}" srcOrd="0" destOrd="0" presId="urn:microsoft.com/office/officeart/2005/8/layout/orgChart1"/>
    <dgm:cxn modelId="{06E4F2D5-E186-439C-8BFB-A5398ED13E2D}" type="presOf" srcId="{FC71DD8B-FE68-4647-924C-542E2A37D535}" destId="{15920969-B4D2-48DB-88A0-F649269D0A8B}" srcOrd="0" destOrd="0" presId="urn:microsoft.com/office/officeart/2005/8/layout/orgChart1"/>
    <dgm:cxn modelId="{C07118E2-F93A-4B14-BFA4-EA1F6DA2436C}" type="presOf" srcId="{DD5607A4-C485-44C1-AB90-F2D9CF2E933D}" destId="{4201E64F-7F73-477A-B8AC-6243E55CC1DB}" srcOrd="0" destOrd="0" presId="urn:microsoft.com/office/officeart/2005/8/layout/orgChart1"/>
    <dgm:cxn modelId="{172D40FE-A983-4780-9E21-AA12C915FCA1}" type="presOf" srcId="{C9CCD9FE-499D-4A1F-9819-3A0785F7A9F3}" destId="{B92055EE-AAFE-4CBB-9702-3999BFEF7423}" srcOrd="0" destOrd="0" presId="urn:microsoft.com/office/officeart/2005/8/layout/orgChart1"/>
    <dgm:cxn modelId="{38BA2AD0-DD19-49B3-8FB0-DE12495BD68E}" type="presParOf" srcId="{791067F6-D56F-4C2C-A126-2AC799FE60FF}" destId="{5562CFA4-0CF2-4785-9798-325D70210BA4}" srcOrd="0" destOrd="0" presId="urn:microsoft.com/office/officeart/2005/8/layout/orgChart1"/>
    <dgm:cxn modelId="{6608BC4F-CA1E-4A19-9F57-662B9DC0D484}" type="presParOf" srcId="{5562CFA4-0CF2-4785-9798-325D70210BA4}" destId="{AE5EE106-0420-412A-996E-D9D6BF95F6F1}" srcOrd="0" destOrd="0" presId="urn:microsoft.com/office/officeart/2005/8/layout/orgChart1"/>
    <dgm:cxn modelId="{EEC6B657-A87C-4284-8B3A-05DD0CBEF4A3}" type="presParOf" srcId="{AE5EE106-0420-412A-996E-D9D6BF95F6F1}" destId="{15920969-B4D2-48DB-88A0-F649269D0A8B}" srcOrd="0" destOrd="0" presId="urn:microsoft.com/office/officeart/2005/8/layout/orgChart1"/>
    <dgm:cxn modelId="{0508C6D9-51CA-4746-96B7-99B73390799D}" type="presParOf" srcId="{AE5EE106-0420-412A-996E-D9D6BF95F6F1}" destId="{9469B168-1D6E-46A9-B9E0-7D466F0B6055}" srcOrd="1" destOrd="0" presId="urn:microsoft.com/office/officeart/2005/8/layout/orgChart1"/>
    <dgm:cxn modelId="{EE991D4C-03BA-4E30-9284-37540D13C3CC}" type="presParOf" srcId="{5562CFA4-0CF2-4785-9798-325D70210BA4}" destId="{E6A5FAB9-410D-4BBD-A7FF-C47F6AB61C44}" srcOrd="1" destOrd="0" presId="urn:microsoft.com/office/officeart/2005/8/layout/orgChart1"/>
    <dgm:cxn modelId="{E2136D17-B471-4B3E-9B81-B9E14AD57637}" type="presParOf" srcId="{E6A5FAB9-410D-4BBD-A7FF-C47F6AB61C44}" destId="{5DD2DE2D-AB82-47CF-8D9A-AB5288D188A1}" srcOrd="0" destOrd="0" presId="urn:microsoft.com/office/officeart/2005/8/layout/orgChart1"/>
    <dgm:cxn modelId="{1E7AB9F3-869D-4A0B-A776-C90394D4233E}" type="presParOf" srcId="{E6A5FAB9-410D-4BBD-A7FF-C47F6AB61C44}" destId="{24F1D15F-92F8-4072-9392-754FF9520B88}" srcOrd="1" destOrd="0" presId="urn:microsoft.com/office/officeart/2005/8/layout/orgChart1"/>
    <dgm:cxn modelId="{78E730C2-397A-40B9-9964-C6C9D4C23E28}" type="presParOf" srcId="{24F1D15F-92F8-4072-9392-754FF9520B88}" destId="{14FDC60E-B4B8-4754-9CC9-E0BEBCDCBA08}" srcOrd="0" destOrd="0" presId="urn:microsoft.com/office/officeart/2005/8/layout/orgChart1"/>
    <dgm:cxn modelId="{9FBA30F1-4BA2-45D7-A55C-DD7906AEE308}" type="presParOf" srcId="{14FDC60E-B4B8-4754-9CC9-E0BEBCDCBA08}" destId="{01800B3F-86A6-4334-979D-AD254952CB6C}" srcOrd="0" destOrd="0" presId="urn:microsoft.com/office/officeart/2005/8/layout/orgChart1"/>
    <dgm:cxn modelId="{331ED05E-E2AA-46B9-968C-4C6B981CC643}" type="presParOf" srcId="{14FDC60E-B4B8-4754-9CC9-E0BEBCDCBA08}" destId="{0E2128D0-0E3F-4092-8A7D-B1A21CF2794D}" srcOrd="1" destOrd="0" presId="urn:microsoft.com/office/officeart/2005/8/layout/orgChart1"/>
    <dgm:cxn modelId="{535BF9C2-8C33-4724-B1A2-B3233B44AC30}" type="presParOf" srcId="{24F1D15F-92F8-4072-9392-754FF9520B88}" destId="{F447567D-B52C-42D0-B0C0-EDDD7E7C57B2}" srcOrd="1" destOrd="0" presId="urn:microsoft.com/office/officeart/2005/8/layout/orgChart1"/>
    <dgm:cxn modelId="{D18515EF-D5FF-4413-916A-6EF6BAC6E6F9}" type="presParOf" srcId="{24F1D15F-92F8-4072-9392-754FF9520B88}" destId="{0044D420-AA6D-407C-99DB-E45BEEB25AEE}" srcOrd="2" destOrd="0" presId="urn:microsoft.com/office/officeart/2005/8/layout/orgChart1"/>
    <dgm:cxn modelId="{6236C20B-E10E-4901-9B77-FCEABCE355FE}" type="presParOf" srcId="{E6A5FAB9-410D-4BBD-A7FF-C47F6AB61C44}" destId="{B92055EE-AAFE-4CBB-9702-3999BFEF7423}" srcOrd="2" destOrd="0" presId="urn:microsoft.com/office/officeart/2005/8/layout/orgChart1"/>
    <dgm:cxn modelId="{329B96AD-DB05-4329-89D3-FCB63A25E190}" type="presParOf" srcId="{E6A5FAB9-410D-4BBD-A7FF-C47F6AB61C44}" destId="{484041F1-37F5-4C3E-854D-ECE908A6E6E3}" srcOrd="3" destOrd="0" presId="urn:microsoft.com/office/officeart/2005/8/layout/orgChart1"/>
    <dgm:cxn modelId="{9538E084-9A91-4EF6-B62A-52753AE23B53}" type="presParOf" srcId="{484041F1-37F5-4C3E-854D-ECE908A6E6E3}" destId="{4D78CF3A-AF33-4D6F-8481-8A596931D1C5}" srcOrd="0" destOrd="0" presId="urn:microsoft.com/office/officeart/2005/8/layout/orgChart1"/>
    <dgm:cxn modelId="{8EF901AA-9449-4DFF-9B5C-C11888D50B42}" type="presParOf" srcId="{4D78CF3A-AF33-4D6F-8481-8A596931D1C5}" destId="{4201E64F-7F73-477A-B8AC-6243E55CC1DB}" srcOrd="0" destOrd="0" presId="urn:microsoft.com/office/officeart/2005/8/layout/orgChart1"/>
    <dgm:cxn modelId="{83CA7374-1A06-4C2C-A172-886129EF4C09}" type="presParOf" srcId="{4D78CF3A-AF33-4D6F-8481-8A596931D1C5}" destId="{4E348B5A-AB23-44A6-8838-CE731620199A}" srcOrd="1" destOrd="0" presId="urn:microsoft.com/office/officeart/2005/8/layout/orgChart1"/>
    <dgm:cxn modelId="{5AEA81B9-4792-471D-8258-F2E8D8E3F7DC}" type="presParOf" srcId="{484041F1-37F5-4C3E-854D-ECE908A6E6E3}" destId="{D87DCBF3-6EFA-4B71-AEEA-A864F3FC2C67}" srcOrd="1" destOrd="0" presId="urn:microsoft.com/office/officeart/2005/8/layout/orgChart1"/>
    <dgm:cxn modelId="{7F1A3A0C-DCED-439A-ADD0-0DA2B9663B27}" type="presParOf" srcId="{484041F1-37F5-4C3E-854D-ECE908A6E6E3}" destId="{AD3C10D0-88F2-4807-80CD-B829C83741EE}" srcOrd="2" destOrd="0" presId="urn:microsoft.com/office/officeart/2005/8/layout/orgChart1"/>
    <dgm:cxn modelId="{7D5A2280-3E6E-4AB2-9250-11CFEF66F9C7}" type="presParOf" srcId="{E6A5FAB9-410D-4BBD-A7FF-C47F6AB61C44}" destId="{F9912185-6F02-4D28-ABC3-AB0AF1C7D871}" srcOrd="4" destOrd="0" presId="urn:microsoft.com/office/officeart/2005/8/layout/orgChart1"/>
    <dgm:cxn modelId="{D8474DD4-9BB5-4AA0-AD2A-29DE8C08B140}" type="presParOf" srcId="{E6A5FAB9-410D-4BBD-A7FF-C47F6AB61C44}" destId="{42B6EED4-7F08-458D-8DB1-5188F39CB47A}" srcOrd="5" destOrd="0" presId="urn:microsoft.com/office/officeart/2005/8/layout/orgChart1"/>
    <dgm:cxn modelId="{A6368A4E-9585-4D25-870D-CC20CE50C307}" type="presParOf" srcId="{42B6EED4-7F08-458D-8DB1-5188F39CB47A}" destId="{F4EF3CB1-F74E-4F9E-A04C-FB9E71720C44}" srcOrd="0" destOrd="0" presId="urn:microsoft.com/office/officeart/2005/8/layout/orgChart1"/>
    <dgm:cxn modelId="{A0A35A34-E8EE-4A7C-A1C8-A6FCA5D688E7}" type="presParOf" srcId="{F4EF3CB1-F74E-4F9E-A04C-FB9E71720C44}" destId="{448B70C6-3A30-4A8E-82AC-6E24A03C9888}" srcOrd="0" destOrd="0" presId="urn:microsoft.com/office/officeart/2005/8/layout/orgChart1"/>
    <dgm:cxn modelId="{8D4374C2-DFD9-46EE-B43E-0EFB274326EE}" type="presParOf" srcId="{F4EF3CB1-F74E-4F9E-A04C-FB9E71720C44}" destId="{CA138459-37B1-4134-9684-C91E71607FCD}" srcOrd="1" destOrd="0" presId="urn:microsoft.com/office/officeart/2005/8/layout/orgChart1"/>
    <dgm:cxn modelId="{5BD428EC-8C02-4FA0-BBAC-B259110AF37A}" type="presParOf" srcId="{42B6EED4-7F08-458D-8DB1-5188F39CB47A}" destId="{81EED9A3-4004-45C4-B0AB-342D6B71C052}" srcOrd="1" destOrd="0" presId="urn:microsoft.com/office/officeart/2005/8/layout/orgChart1"/>
    <dgm:cxn modelId="{73642404-C27E-416C-A439-5E91962B42E0}" type="presParOf" srcId="{42B6EED4-7F08-458D-8DB1-5188F39CB47A}" destId="{9FCB3F1B-89A6-4A91-9313-9E3D46CA0109}" srcOrd="2" destOrd="0" presId="urn:microsoft.com/office/officeart/2005/8/layout/orgChart1"/>
    <dgm:cxn modelId="{BE0FE95E-03F6-46FD-BC51-E6190B5C8C58}" type="presParOf" srcId="{5562CFA4-0CF2-4785-9798-325D70210BA4}" destId="{394D18EC-6659-49F7-B1A0-77868AC7BF40}" srcOrd="2" destOrd="0" presId="urn:microsoft.com/office/officeart/2005/8/layout/orgChart1"/>
    <dgm:cxn modelId="{4625A265-38CF-497A-91A8-D9BD156105DD}" type="presParOf" srcId="{394D18EC-6659-49F7-B1A0-77868AC7BF40}" destId="{1DE7181E-0C94-46CC-9069-A143C88C769C}" srcOrd="0" destOrd="0" presId="urn:microsoft.com/office/officeart/2005/8/layout/orgChart1"/>
    <dgm:cxn modelId="{58356B91-F2A0-4F1F-A1D6-15936AF687D4}" type="presParOf" srcId="{394D18EC-6659-49F7-B1A0-77868AC7BF40}" destId="{41CF318D-742E-4532-8533-BFB4289318EC}" srcOrd="1" destOrd="0" presId="urn:microsoft.com/office/officeart/2005/8/layout/orgChart1"/>
    <dgm:cxn modelId="{67A85FF2-9E5C-416E-995B-1AAB5F8FD688}" type="presParOf" srcId="{41CF318D-742E-4532-8533-BFB4289318EC}" destId="{2B2A37DD-E64E-4C2E-B8DB-141B9776075C}" srcOrd="0" destOrd="0" presId="urn:microsoft.com/office/officeart/2005/8/layout/orgChart1"/>
    <dgm:cxn modelId="{86826B95-A5EF-40F8-A958-C9D97325F50A}" type="presParOf" srcId="{2B2A37DD-E64E-4C2E-B8DB-141B9776075C}" destId="{82EAD043-A876-4E7B-BEF9-CA86FD4606D4}" srcOrd="0" destOrd="0" presId="urn:microsoft.com/office/officeart/2005/8/layout/orgChart1"/>
    <dgm:cxn modelId="{BD839041-7F60-4C54-9392-27AA243ED9D0}" type="presParOf" srcId="{2B2A37DD-E64E-4C2E-B8DB-141B9776075C}" destId="{3EACFA10-51E5-4FB4-BD01-CABA6B1900FD}" srcOrd="1" destOrd="0" presId="urn:microsoft.com/office/officeart/2005/8/layout/orgChart1"/>
    <dgm:cxn modelId="{8015BE7D-4314-4B5E-9640-75A63FF9957C}" type="presParOf" srcId="{41CF318D-742E-4532-8533-BFB4289318EC}" destId="{932385CF-B088-44F3-BE1E-3B71BA909C7A}" srcOrd="1" destOrd="0" presId="urn:microsoft.com/office/officeart/2005/8/layout/orgChart1"/>
    <dgm:cxn modelId="{B8246DD3-69F7-42D3-ACE6-D84DAF0A35CD}" type="presParOf" srcId="{41CF318D-742E-4532-8533-BFB4289318EC}" destId="{4B050CF7-53D6-4DEA-927B-DBA38383669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E7181E-0C94-46CC-9069-A143C88C769C}">
      <dsp:nvSpPr>
        <dsp:cNvPr id="0" name=""/>
        <dsp:cNvSpPr/>
      </dsp:nvSpPr>
      <dsp:spPr>
        <a:xfrm>
          <a:off x="3578095" y="1206117"/>
          <a:ext cx="91440" cy="675973"/>
        </a:xfrm>
        <a:custGeom>
          <a:avLst/>
          <a:gdLst/>
          <a:ahLst/>
          <a:cxnLst/>
          <a:rect l="0" t="0" r="0" b="0"/>
          <a:pathLst>
            <a:path>
              <a:moveTo>
                <a:pt x="45720" y="0"/>
              </a:moveTo>
              <a:lnTo>
                <a:pt x="45720" y="675973"/>
              </a:lnTo>
              <a:lnTo>
                <a:pt x="64387" y="67597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912185-6F02-4D28-ABC3-AB0AF1C7D871}">
      <dsp:nvSpPr>
        <dsp:cNvPr id="0" name=""/>
        <dsp:cNvSpPr/>
      </dsp:nvSpPr>
      <dsp:spPr>
        <a:xfrm>
          <a:off x="3623815" y="1206117"/>
          <a:ext cx="2457042" cy="1817164"/>
        </a:xfrm>
        <a:custGeom>
          <a:avLst/>
          <a:gdLst/>
          <a:ahLst/>
          <a:cxnLst/>
          <a:rect l="0" t="0" r="0" b="0"/>
          <a:pathLst>
            <a:path>
              <a:moveTo>
                <a:pt x="0" y="0"/>
              </a:moveTo>
              <a:lnTo>
                <a:pt x="0" y="1605491"/>
              </a:lnTo>
              <a:lnTo>
                <a:pt x="2457042" y="1605491"/>
              </a:lnTo>
              <a:lnTo>
                <a:pt x="2457042" y="181716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2055EE-AAFE-4CBB-9702-3999BFEF7423}">
      <dsp:nvSpPr>
        <dsp:cNvPr id="0" name=""/>
        <dsp:cNvSpPr/>
      </dsp:nvSpPr>
      <dsp:spPr>
        <a:xfrm>
          <a:off x="3578095" y="1206117"/>
          <a:ext cx="91440" cy="1817164"/>
        </a:xfrm>
        <a:custGeom>
          <a:avLst/>
          <a:gdLst/>
          <a:ahLst/>
          <a:cxnLst/>
          <a:rect l="0" t="0" r="0" b="0"/>
          <a:pathLst>
            <a:path>
              <a:moveTo>
                <a:pt x="45720" y="0"/>
              </a:moveTo>
              <a:lnTo>
                <a:pt x="45720" y="1605491"/>
              </a:lnTo>
              <a:lnTo>
                <a:pt x="63480" y="1605491"/>
              </a:lnTo>
              <a:lnTo>
                <a:pt x="63480" y="181716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D2DE2D-AB82-47CF-8D9A-AB5288D188A1}">
      <dsp:nvSpPr>
        <dsp:cNvPr id="0" name=""/>
        <dsp:cNvSpPr/>
      </dsp:nvSpPr>
      <dsp:spPr>
        <a:xfrm>
          <a:off x="1202293" y="1206117"/>
          <a:ext cx="2421522" cy="1817164"/>
        </a:xfrm>
        <a:custGeom>
          <a:avLst/>
          <a:gdLst/>
          <a:ahLst/>
          <a:cxnLst/>
          <a:rect l="0" t="0" r="0" b="0"/>
          <a:pathLst>
            <a:path>
              <a:moveTo>
                <a:pt x="2421522" y="0"/>
              </a:moveTo>
              <a:lnTo>
                <a:pt x="2421522" y="1605491"/>
              </a:lnTo>
              <a:lnTo>
                <a:pt x="0" y="1605491"/>
              </a:lnTo>
              <a:lnTo>
                <a:pt x="0" y="181716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920969-B4D2-48DB-88A0-F649269D0A8B}">
      <dsp:nvSpPr>
        <dsp:cNvPr id="0" name=""/>
        <dsp:cNvSpPr/>
      </dsp:nvSpPr>
      <dsp:spPr>
        <a:xfrm>
          <a:off x="789833" y="39364"/>
          <a:ext cx="5667965" cy="116675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kumimoji="1" lang="ja-JP" altLang="en-US" sz="1800" kern="1200" dirty="0">
              <a:latin typeface="+mn-ea"/>
              <a:ea typeface="+mn-ea"/>
            </a:rPr>
            <a:t>こどもが健やかに育つまち、</a:t>
          </a:r>
          <a:br>
            <a:rPr kumimoji="1" lang="en-US" altLang="ja-JP" sz="1800" kern="1200" dirty="0">
              <a:latin typeface="+mn-ea"/>
              <a:ea typeface="+mn-ea"/>
            </a:rPr>
          </a:br>
          <a:r>
            <a:rPr kumimoji="1" lang="ja-JP" altLang="en-US" sz="1800" kern="1200" dirty="0">
              <a:latin typeface="+mn-ea"/>
              <a:ea typeface="+mn-ea"/>
            </a:rPr>
            <a:t>子育ての喜びが実感できるまち、</a:t>
          </a:r>
          <a:br>
            <a:rPr kumimoji="1" lang="en-US" altLang="ja-JP" sz="1800" kern="1200" dirty="0">
              <a:latin typeface="+mn-ea"/>
              <a:ea typeface="+mn-ea"/>
            </a:rPr>
          </a:br>
          <a:r>
            <a:rPr kumimoji="1" lang="ja-JP" altLang="en-US" sz="1800" kern="1200" dirty="0">
              <a:latin typeface="+mn-ea"/>
              <a:ea typeface="+mn-ea"/>
            </a:rPr>
            <a:t>子育て支援を通してともに育つまち・鎌倉</a:t>
          </a:r>
        </a:p>
      </dsp:txBody>
      <dsp:txXfrm>
        <a:off x="789833" y="39364"/>
        <a:ext cx="5667965" cy="1166753"/>
      </dsp:txXfrm>
    </dsp:sp>
    <dsp:sp modelId="{01800B3F-86A6-4334-979D-AD254952CB6C}">
      <dsp:nvSpPr>
        <dsp:cNvPr id="0" name=""/>
        <dsp:cNvSpPr/>
      </dsp:nvSpPr>
      <dsp:spPr>
        <a:xfrm>
          <a:off x="194325" y="3023282"/>
          <a:ext cx="2015935" cy="100796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ja-JP" altLang="en-US" sz="1900" kern="1200" dirty="0"/>
            <a:t>ライフステージに共通する取組</a:t>
          </a:r>
          <a:endParaRPr kumimoji="1" lang="ja-JP" altLang="en-US" sz="1900" kern="1200" dirty="0"/>
        </a:p>
      </dsp:txBody>
      <dsp:txXfrm>
        <a:off x="194325" y="3023282"/>
        <a:ext cx="2015935" cy="1007967"/>
      </dsp:txXfrm>
    </dsp:sp>
    <dsp:sp modelId="{4201E64F-7F73-477A-B8AC-6243E55CC1DB}">
      <dsp:nvSpPr>
        <dsp:cNvPr id="0" name=""/>
        <dsp:cNvSpPr/>
      </dsp:nvSpPr>
      <dsp:spPr>
        <a:xfrm>
          <a:off x="2633608" y="3023282"/>
          <a:ext cx="2015935" cy="100796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ja-JP" altLang="en-US" sz="1900" kern="1200" dirty="0"/>
            <a:t>ライフステージ別に実施する取組</a:t>
          </a:r>
          <a:endParaRPr kumimoji="1" lang="ja-JP" altLang="en-US" sz="1900" kern="1200" dirty="0"/>
        </a:p>
      </dsp:txBody>
      <dsp:txXfrm>
        <a:off x="2633608" y="3023282"/>
        <a:ext cx="2015935" cy="1007967"/>
      </dsp:txXfrm>
    </dsp:sp>
    <dsp:sp modelId="{448B70C6-3A30-4A8E-82AC-6E24A03C9888}">
      <dsp:nvSpPr>
        <dsp:cNvPr id="0" name=""/>
        <dsp:cNvSpPr/>
      </dsp:nvSpPr>
      <dsp:spPr>
        <a:xfrm>
          <a:off x="5072890" y="3023282"/>
          <a:ext cx="2015935" cy="100796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kumimoji="1" lang="ja-JP" altLang="en-US" sz="1900" kern="1200" dirty="0"/>
            <a:t>子育て当事者への支援の取組</a:t>
          </a:r>
        </a:p>
      </dsp:txBody>
      <dsp:txXfrm>
        <a:off x="5072890" y="3023282"/>
        <a:ext cx="2015935" cy="1007967"/>
      </dsp:txXfrm>
    </dsp:sp>
    <dsp:sp modelId="{82EAD043-A876-4E7B-BEF9-CA86FD4606D4}">
      <dsp:nvSpPr>
        <dsp:cNvPr id="0" name=""/>
        <dsp:cNvSpPr/>
      </dsp:nvSpPr>
      <dsp:spPr>
        <a:xfrm>
          <a:off x="3642483" y="1510549"/>
          <a:ext cx="1236958" cy="74308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endParaRPr kumimoji="1" lang="ja-JP" altLang="en-US" sz="1900" kern="1200" dirty="0"/>
        </a:p>
      </dsp:txBody>
      <dsp:txXfrm>
        <a:off x="3642483" y="1510549"/>
        <a:ext cx="1236958" cy="74308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59" name="ヘッダー プレースホルダー 1"/>
          <p:cNvSpPr>
            <a:spLocks noGrp="1"/>
          </p:cNvSpPr>
          <p:nvPr>
            <p:ph type="hdr" sz="quarter"/>
          </p:nvPr>
        </p:nvSpPr>
        <p:spPr>
          <a:xfrm>
            <a:off x="0" y="2"/>
            <a:ext cx="2920941" cy="494187"/>
          </a:xfrm>
          <a:prstGeom prst="rect">
            <a:avLst/>
          </a:prstGeom>
        </p:spPr>
        <p:txBody>
          <a:bodyPr vert="horz" lIns="90818" tIns="45409" rIns="90818" bIns="45409" rtlCol="0"/>
          <a:lstStyle>
            <a:lvl1pPr algn="l">
              <a:defRPr sz="1200"/>
            </a:lvl1pPr>
          </a:lstStyle>
          <a:p>
            <a:endParaRPr kumimoji="1" lang="ja-JP" altLang="en-US" dirty="0"/>
          </a:p>
        </p:txBody>
      </p:sp>
      <p:sp>
        <p:nvSpPr>
          <p:cNvPr id="1160" name="日付プレースホルダー 2"/>
          <p:cNvSpPr>
            <a:spLocks noGrp="1"/>
          </p:cNvSpPr>
          <p:nvPr>
            <p:ph type="dt" idx="1"/>
          </p:nvPr>
        </p:nvSpPr>
        <p:spPr>
          <a:xfrm>
            <a:off x="3816425" y="2"/>
            <a:ext cx="2920941" cy="494187"/>
          </a:xfrm>
          <a:prstGeom prst="rect">
            <a:avLst/>
          </a:prstGeom>
        </p:spPr>
        <p:txBody>
          <a:bodyPr vert="horz" lIns="90818" tIns="45409" rIns="90818" bIns="45409" rtlCol="0"/>
          <a:lstStyle>
            <a:lvl1pPr algn="r">
              <a:defRPr sz="1200"/>
            </a:lvl1pPr>
          </a:lstStyle>
          <a:p>
            <a:fld id="{B3801F92-7386-4136-B497-06BE94AD3B98}" type="datetimeFigureOut">
              <a:rPr kumimoji="1" lang="ja-JP" altLang="en-US" smtClean="0"/>
              <a:t>2025/3/25</a:t>
            </a:fld>
            <a:endParaRPr kumimoji="1" lang="ja-JP" altLang="en-US" dirty="0"/>
          </a:p>
        </p:txBody>
      </p:sp>
      <p:sp>
        <p:nvSpPr>
          <p:cNvPr id="1161" name="スライド イメージ プレースホルダー 3"/>
          <p:cNvSpPr>
            <a:spLocks noGrp="1" noRot="1" noChangeAspect="1"/>
          </p:cNvSpPr>
          <p:nvPr>
            <p:ph type="sldImg" idx="2"/>
          </p:nvPr>
        </p:nvSpPr>
        <p:spPr>
          <a:xfrm>
            <a:off x="412750" y="1236663"/>
            <a:ext cx="5913438" cy="3327400"/>
          </a:xfrm>
          <a:prstGeom prst="rect">
            <a:avLst/>
          </a:prstGeom>
          <a:noFill/>
          <a:ln w="12700">
            <a:solidFill>
              <a:prstClr val="black"/>
            </a:solidFill>
          </a:ln>
        </p:spPr>
        <p:txBody>
          <a:bodyPr vert="horz" lIns="90818" tIns="45409" rIns="90818" bIns="45409" rtlCol="0" anchor="ctr"/>
          <a:lstStyle/>
          <a:p>
            <a:endParaRPr lang="ja-JP" altLang="en-US" dirty="0"/>
          </a:p>
        </p:txBody>
      </p:sp>
      <p:sp>
        <p:nvSpPr>
          <p:cNvPr id="1162" name="ノート プレースホルダー 4"/>
          <p:cNvSpPr>
            <a:spLocks noGrp="1"/>
          </p:cNvSpPr>
          <p:nvPr>
            <p:ph type="body" sz="quarter" idx="3"/>
          </p:nvPr>
        </p:nvSpPr>
        <p:spPr>
          <a:xfrm>
            <a:off x="673580" y="4750816"/>
            <a:ext cx="5391780" cy="3887173"/>
          </a:xfrm>
          <a:prstGeom prst="rect">
            <a:avLst/>
          </a:prstGeom>
        </p:spPr>
        <p:txBody>
          <a:bodyPr vert="horz" lIns="90818" tIns="45409" rIns="90818" bIns="4540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63" name="フッター プレースホルダー 5"/>
          <p:cNvSpPr>
            <a:spLocks noGrp="1"/>
          </p:cNvSpPr>
          <p:nvPr>
            <p:ph type="ftr" sz="quarter" idx="4"/>
          </p:nvPr>
        </p:nvSpPr>
        <p:spPr>
          <a:xfrm>
            <a:off x="0" y="9378477"/>
            <a:ext cx="2920941" cy="494187"/>
          </a:xfrm>
          <a:prstGeom prst="rect">
            <a:avLst/>
          </a:prstGeom>
        </p:spPr>
        <p:txBody>
          <a:bodyPr vert="horz" lIns="90818" tIns="45409" rIns="90818" bIns="45409" rtlCol="0" anchor="b"/>
          <a:lstStyle>
            <a:lvl1pPr algn="l">
              <a:defRPr sz="1200"/>
            </a:lvl1pPr>
          </a:lstStyle>
          <a:p>
            <a:endParaRPr kumimoji="1" lang="ja-JP" altLang="en-US" dirty="0"/>
          </a:p>
        </p:txBody>
      </p:sp>
      <p:sp>
        <p:nvSpPr>
          <p:cNvPr id="1164" name="スライド番号プレースホルダー 6"/>
          <p:cNvSpPr>
            <a:spLocks noGrp="1"/>
          </p:cNvSpPr>
          <p:nvPr>
            <p:ph type="sldNum" sz="quarter" idx="5"/>
          </p:nvPr>
        </p:nvSpPr>
        <p:spPr>
          <a:xfrm>
            <a:off x="3816425" y="9378477"/>
            <a:ext cx="2920941" cy="494187"/>
          </a:xfrm>
          <a:prstGeom prst="rect">
            <a:avLst/>
          </a:prstGeom>
        </p:spPr>
        <p:txBody>
          <a:bodyPr vert="horz" lIns="90818" tIns="45409" rIns="90818" bIns="45409" rtlCol="0" anchor="b"/>
          <a:lstStyle>
            <a:lvl1pPr algn="r">
              <a:defRPr sz="1200"/>
            </a:lvl1pPr>
          </a:lstStyle>
          <a:p>
            <a:fld id="{3C3F1A33-CBEA-4BE3-93E1-2FB91AB89A1B}" type="slidenum">
              <a:rPr kumimoji="1" lang="ja-JP" altLang="en-US" smtClean="0"/>
              <a:t>‹#›</a:t>
            </a:fld>
            <a:endParaRPr kumimoji="1" lang="ja-JP" altLang="en-US" dirty="0"/>
          </a:p>
        </p:txBody>
      </p:sp>
    </p:spTree>
    <p:extLst>
      <p:ext uri="{BB962C8B-B14F-4D97-AF65-F5344CB8AC3E}">
        <p14:creationId xmlns:p14="http://schemas.microsoft.com/office/powerpoint/2010/main" val="39442705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C3F1A33-CBEA-4BE3-93E1-2FB91AB89A1B}" type="slidenum">
              <a:rPr kumimoji="1" lang="ja-JP" altLang="en-US" smtClean="0"/>
              <a:t>10</a:t>
            </a:fld>
            <a:endParaRPr kumimoji="1" lang="ja-JP" altLang="en-US" dirty="0"/>
          </a:p>
        </p:txBody>
      </p:sp>
    </p:spTree>
    <p:extLst>
      <p:ext uri="{BB962C8B-B14F-4D97-AF65-F5344CB8AC3E}">
        <p14:creationId xmlns:p14="http://schemas.microsoft.com/office/powerpoint/2010/main" val="4038181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042" name="Group 6"/>
          <p:cNvGrpSpPr/>
          <p:nvPr/>
        </p:nvGrpSpPr>
        <p:grpSpPr>
          <a:xfrm>
            <a:off x="0" y="-8467"/>
            <a:ext cx="12192000" cy="6866467"/>
            <a:chOff x="0" y="-8467"/>
            <a:chExt cx="12192000" cy="6866467"/>
          </a:xfrm>
        </p:grpSpPr>
        <p:cxnSp>
          <p:nvCxnSpPr>
            <p:cNvPr id="1043"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44"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45"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5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5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52"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53"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1054"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1055" name="Date Placeholder 3"/>
          <p:cNvSpPr>
            <a:spLocks noGrp="1"/>
          </p:cNvSpPr>
          <p:nvPr>
            <p:ph type="dt" sz="half" idx="10"/>
          </p:nvPr>
        </p:nvSpPr>
        <p:spPr/>
        <p:txBody>
          <a:bodyPr/>
          <a:lstStyle/>
          <a:p>
            <a:fld id="{747A55AE-ED8A-43D6-92B8-C34B1C11E35F}" type="datetimeFigureOut">
              <a:rPr kumimoji="1" lang="ja-JP" altLang="en-US" smtClean="0"/>
              <a:t>2025/3/25</a:t>
            </a:fld>
            <a:endParaRPr kumimoji="1" lang="ja-JP" altLang="en-US" dirty="0"/>
          </a:p>
        </p:txBody>
      </p:sp>
      <p:sp>
        <p:nvSpPr>
          <p:cNvPr id="1056" name="Footer Placeholder 4"/>
          <p:cNvSpPr>
            <a:spLocks noGrp="1"/>
          </p:cNvSpPr>
          <p:nvPr>
            <p:ph type="ftr" sz="quarter" idx="11"/>
          </p:nvPr>
        </p:nvSpPr>
        <p:spPr/>
        <p:txBody>
          <a:bodyPr/>
          <a:lstStyle/>
          <a:p>
            <a:endParaRPr kumimoji="1" lang="ja-JP" altLang="en-US" dirty="0"/>
          </a:p>
        </p:txBody>
      </p:sp>
      <p:sp>
        <p:nvSpPr>
          <p:cNvPr id="1057"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2878211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1110"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1111"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112" name="Date Placeholder 3"/>
          <p:cNvSpPr>
            <a:spLocks noGrp="1"/>
          </p:cNvSpPr>
          <p:nvPr>
            <p:ph type="dt" sz="half" idx="10"/>
          </p:nvPr>
        </p:nvSpPr>
        <p:spPr/>
        <p:txBody>
          <a:bodyPr/>
          <a:lstStyle/>
          <a:p>
            <a:fld id="{747A55AE-ED8A-43D6-92B8-C34B1C11E35F}" type="datetimeFigureOut">
              <a:rPr kumimoji="1" lang="ja-JP" altLang="en-US" smtClean="0"/>
              <a:t>2025/3/25</a:t>
            </a:fld>
            <a:endParaRPr kumimoji="1" lang="ja-JP" altLang="en-US" dirty="0"/>
          </a:p>
        </p:txBody>
      </p:sp>
      <p:sp>
        <p:nvSpPr>
          <p:cNvPr id="1113" name="Footer Placeholder 4"/>
          <p:cNvSpPr>
            <a:spLocks noGrp="1"/>
          </p:cNvSpPr>
          <p:nvPr>
            <p:ph type="ftr" sz="quarter" idx="11"/>
          </p:nvPr>
        </p:nvSpPr>
        <p:spPr/>
        <p:txBody>
          <a:bodyPr/>
          <a:lstStyle/>
          <a:p>
            <a:endParaRPr kumimoji="1" lang="ja-JP" altLang="en-US" dirty="0"/>
          </a:p>
        </p:txBody>
      </p:sp>
      <p:sp>
        <p:nvSpPr>
          <p:cNvPr id="1114"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2373127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1116"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1117"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1118"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119" name="Date Placeholder 3"/>
          <p:cNvSpPr>
            <a:spLocks noGrp="1"/>
          </p:cNvSpPr>
          <p:nvPr>
            <p:ph type="dt" sz="half" idx="10"/>
          </p:nvPr>
        </p:nvSpPr>
        <p:spPr/>
        <p:txBody>
          <a:bodyPr/>
          <a:lstStyle/>
          <a:p>
            <a:fld id="{747A55AE-ED8A-43D6-92B8-C34B1C11E35F}" type="datetimeFigureOut">
              <a:rPr kumimoji="1" lang="ja-JP" altLang="en-US" smtClean="0"/>
              <a:t>2025/3/25</a:t>
            </a:fld>
            <a:endParaRPr kumimoji="1" lang="ja-JP" altLang="en-US" dirty="0"/>
          </a:p>
        </p:txBody>
      </p:sp>
      <p:sp>
        <p:nvSpPr>
          <p:cNvPr id="1120" name="Footer Placeholder 4"/>
          <p:cNvSpPr>
            <a:spLocks noGrp="1"/>
          </p:cNvSpPr>
          <p:nvPr>
            <p:ph type="ftr" sz="quarter" idx="11"/>
          </p:nvPr>
        </p:nvSpPr>
        <p:spPr/>
        <p:txBody>
          <a:bodyPr/>
          <a:lstStyle/>
          <a:p>
            <a:endParaRPr kumimoji="1" lang="ja-JP" altLang="en-US" dirty="0"/>
          </a:p>
        </p:txBody>
      </p:sp>
      <p:sp>
        <p:nvSpPr>
          <p:cNvPr id="1121"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
        <p:nvSpPr>
          <p:cNvPr id="1122"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123"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86093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1125"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1126"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127" name="Date Placeholder 3"/>
          <p:cNvSpPr>
            <a:spLocks noGrp="1"/>
          </p:cNvSpPr>
          <p:nvPr>
            <p:ph type="dt" sz="half" idx="10"/>
          </p:nvPr>
        </p:nvSpPr>
        <p:spPr/>
        <p:txBody>
          <a:bodyPr/>
          <a:lstStyle/>
          <a:p>
            <a:fld id="{747A55AE-ED8A-43D6-92B8-C34B1C11E35F}" type="datetimeFigureOut">
              <a:rPr kumimoji="1" lang="ja-JP" altLang="en-US" smtClean="0"/>
              <a:t>2025/3/25</a:t>
            </a:fld>
            <a:endParaRPr kumimoji="1" lang="ja-JP" altLang="en-US" dirty="0"/>
          </a:p>
        </p:txBody>
      </p:sp>
      <p:sp>
        <p:nvSpPr>
          <p:cNvPr id="1128" name="Footer Placeholder 4"/>
          <p:cNvSpPr>
            <a:spLocks noGrp="1"/>
          </p:cNvSpPr>
          <p:nvPr>
            <p:ph type="ftr" sz="quarter" idx="11"/>
          </p:nvPr>
        </p:nvSpPr>
        <p:spPr/>
        <p:txBody>
          <a:bodyPr/>
          <a:lstStyle/>
          <a:p>
            <a:endParaRPr kumimoji="1" lang="ja-JP" altLang="en-US" dirty="0"/>
          </a:p>
        </p:txBody>
      </p:sp>
      <p:sp>
        <p:nvSpPr>
          <p:cNvPr id="1129"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17586994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131"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1132"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113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134" name="Date Placeholder 3"/>
          <p:cNvSpPr>
            <a:spLocks noGrp="1"/>
          </p:cNvSpPr>
          <p:nvPr>
            <p:ph type="dt" sz="half" idx="10"/>
          </p:nvPr>
        </p:nvSpPr>
        <p:spPr/>
        <p:txBody>
          <a:bodyPr/>
          <a:lstStyle/>
          <a:p>
            <a:fld id="{747A55AE-ED8A-43D6-92B8-C34B1C11E35F}" type="datetimeFigureOut">
              <a:rPr kumimoji="1" lang="ja-JP" altLang="en-US" smtClean="0"/>
              <a:t>2025/3/25</a:t>
            </a:fld>
            <a:endParaRPr kumimoji="1" lang="ja-JP" altLang="en-US" dirty="0"/>
          </a:p>
        </p:txBody>
      </p:sp>
      <p:sp>
        <p:nvSpPr>
          <p:cNvPr id="1135" name="Footer Placeholder 4"/>
          <p:cNvSpPr>
            <a:spLocks noGrp="1"/>
          </p:cNvSpPr>
          <p:nvPr>
            <p:ph type="ftr" sz="quarter" idx="11"/>
          </p:nvPr>
        </p:nvSpPr>
        <p:spPr/>
        <p:txBody>
          <a:bodyPr/>
          <a:lstStyle/>
          <a:p>
            <a:endParaRPr kumimoji="1" lang="ja-JP" altLang="en-US" dirty="0"/>
          </a:p>
        </p:txBody>
      </p:sp>
      <p:sp>
        <p:nvSpPr>
          <p:cNvPr id="1136"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
        <p:nvSpPr>
          <p:cNvPr id="1137"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138"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47124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1140"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1141"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1142"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143" name="Date Placeholder 3"/>
          <p:cNvSpPr>
            <a:spLocks noGrp="1"/>
          </p:cNvSpPr>
          <p:nvPr>
            <p:ph type="dt" sz="half" idx="10"/>
          </p:nvPr>
        </p:nvSpPr>
        <p:spPr/>
        <p:txBody>
          <a:bodyPr/>
          <a:lstStyle/>
          <a:p>
            <a:fld id="{747A55AE-ED8A-43D6-92B8-C34B1C11E35F}" type="datetimeFigureOut">
              <a:rPr kumimoji="1" lang="ja-JP" altLang="en-US" smtClean="0"/>
              <a:t>2025/3/25</a:t>
            </a:fld>
            <a:endParaRPr kumimoji="1" lang="ja-JP" altLang="en-US" dirty="0"/>
          </a:p>
        </p:txBody>
      </p:sp>
      <p:sp>
        <p:nvSpPr>
          <p:cNvPr id="1144" name="Footer Placeholder 4"/>
          <p:cNvSpPr>
            <a:spLocks noGrp="1"/>
          </p:cNvSpPr>
          <p:nvPr>
            <p:ph type="ftr" sz="quarter" idx="11"/>
          </p:nvPr>
        </p:nvSpPr>
        <p:spPr/>
        <p:txBody>
          <a:bodyPr/>
          <a:lstStyle/>
          <a:p>
            <a:endParaRPr kumimoji="1" lang="ja-JP" altLang="en-US" dirty="0"/>
          </a:p>
        </p:txBody>
      </p:sp>
      <p:sp>
        <p:nvSpPr>
          <p:cNvPr id="1145"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33425274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147" name="Title 1"/>
          <p:cNvSpPr>
            <a:spLocks noGrp="1"/>
          </p:cNvSpPr>
          <p:nvPr>
            <p:ph type="title"/>
          </p:nvPr>
        </p:nvSpPr>
        <p:spPr/>
        <p:txBody>
          <a:bodyPr/>
          <a:lstStyle/>
          <a:p>
            <a:r>
              <a:rPr lang="ja-JP" altLang="en-US"/>
              <a:t>マスター タイトルの書式設定</a:t>
            </a:r>
            <a:endParaRPr lang="en-US" dirty="0"/>
          </a:p>
        </p:txBody>
      </p:sp>
      <p:sp>
        <p:nvSpPr>
          <p:cNvPr id="1148"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149" name="Date Placeholder 3"/>
          <p:cNvSpPr>
            <a:spLocks noGrp="1"/>
          </p:cNvSpPr>
          <p:nvPr>
            <p:ph type="dt" sz="half" idx="10"/>
          </p:nvPr>
        </p:nvSpPr>
        <p:spPr/>
        <p:txBody>
          <a:bodyPr/>
          <a:lstStyle/>
          <a:p>
            <a:fld id="{747A55AE-ED8A-43D6-92B8-C34B1C11E35F}" type="datetimeFigureOut">
              <a:rPr kumimoji="1" lang="ja-JP" altLang="en-US" smtClean="0"/>
              <a:t>2025/3/25</a:t>
            </a:fld>
            <a:endParaRPr kumimoji="1" lang="ja-JP" altLang="en-US" dirty="0"/>
          </a:p>
        </p:txBody>
      </p:sp>
      <p:sp>
        <p:nvSpPr>
          <p:cNvPr id="1150" name="Footer Placeholder 4"/>
          <p:cNvSpPr>
            <a:spLocks noGrp="1"/>
          </p:cNvSpPr>
          <p:nvPr>
            <p:ph type="ftr" sz="quarter" idx="11"/>
          </p:nvPr>
        </p:nvSpPr>
        <p:spPr/>
        <p:txBody>
          <a:bodyPr/>
          <a:lstStyle/>
          <a:p>
            <a:endParaRPr kumimoji="1" lang="ja-JP" altLang="en-US" dirty="0"/>
          </a:p>
        </p:txBody>
      </p:sp>
      <p:sp>
        <p:nvSpPr>
          <p:cNvPr id="1151"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29825012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153"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1154"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155" name="Date Placeholder 3"/>
          <p:cNvSpPr>
            <a:spLocks noGrp="1"/>
          </p:cNvSpPr>
          <p:nvPr>
            <p:ph type="dt" sz="half" idx="10"/>
          </p:nvPr>
        </p:nvSpPr>
        <p:spPr/>
        <p:txBody>
          <a:bodyPr/>
          <a:lstStyle/>
          <a:p>
            <a:fld id="{747A55AE-ED8A-43D6-92B8-C34B1C11E35F}" type="datetimeFigureOut">
              <a:rPr kumimoji="1" lang="ja-JP" altLang="en-US" smtClean="0"/>
              <a:t>2025/3/25</a:t>
            </a:fld>
            <a:endParaRPr kumimoji="1" lang="ja-JP" altLang="en-US" dirty="0"/>
          </a:p>
        </p:txBody>
      </p:sp>
      <p:sp>
        <p:nvSpPr>
          <p:cNvPr id="1156" name="Footer Placeholder 4"/>
          <p:cNvSpPr>
            <a:spLocks noGrp="1"/>
          </p:cNvSpPr>
          <p:nvPr>
            <p:ph type="ftr" sz="quarter" idx="11"/>
          </p:nvPr>
        </p:nvSpPr>
        <p:spPr/>
        <p:txBody>
          <a:bodyPr/>
          <a:lstStyle/>
          <a:p>
            <a:endParaRPr kumimoji="1" lang="ja-JP" altLang="en-US" dirty="0"/>
          </a:p>
        </p:txBody>
      </p:sp>
      <p:sp>
        <p:nvSpPr>
          <p:cNvPr id="1157"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1272475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3/25/2025</a:t>
            </a:fld>
            <a:endParaRPr lang="en-US"/>
          </a:p>
        </p:txBody>
      </p:sp>
      <p:sp>
        <p:nvSpPr>
          <p:cNvPr id="4" name="Holder 4"/>
          <p:cNvSpPr>
            <a:spLocks noGrp="1"/>
          </p:cNvSpPr>
          <p:nvPr>
            <p:ph type="sldNum" sz="quarter" idx="7"/>
          </p:nvPr>
        </p:nvSpPr>
        <p:spPr/>
        <p:txBody>
          <a:bodyPr lIns="0" tIns="0" rIns="0" bIns="0"/>
          <a:lstStyle>
            <a:lvl1pPr>
              <a:defRPr sz="673" b="0" i="0">
                <a:solidFill>
                  <a:schemeClr val="tx1"/>
                </a:solidFill>
                <a:latin typeface="Verdana"/>
                <a:cs typeface="Verdana"/>
              </a:defRPr>
            </a:lvl1pPr>
          </a:lstStyle>
          <a:p>
            <a:pPr marL="62713">
              <a:spcBef>
                <a:spcPts val="71"/>
              </a:spcBef>
            </a:pPr>
            <a:fld id="{81D60167-4931-47E6-BA6A-407CBD079E47}" type="slidenum">
              <a:rPr lang="en-US" altLang="ja-JP" spc="-32" smtClean="0"/>
              <a:pPr marL="62713">
                <a:spcBef>
                  <a:spcPts val="71"/>
                </a:spcBef>
              </a:pPr>
              <a:t>‹#›</a:t>
            </a:fld>
            <a:endParaRPr lang="en-US" altLang="ja-JP" spc="-32" dirty="0"/>
          </a:p>
        </p:txBody>
      </p:sp>
    </p:spTree>
    <p:extLst>
      <p:ext uri="{BB962C8B-B14F-4D97-AF65-F5344CB8AC3E}">
        <p14:creationId xmlns:p14="http://schemas.microsoft.com/office/powerpoint/2010/main" val="2798901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59"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1060"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3"/>
          <p:cNvSpPr>
            <a:spLocks noGrp="1"/>
          </p:cNvSpPr>
          <p:nvPr>
            <p:ph type="dt" sz="half" idx="10"/>
          </p:nvPr>
        </p:nvSpPr>
        <p:spPr/>
        <p:txBody>
          <a:bodyPr/>
          <a:lstStyle/>
          <a:p>
            <a:fld id="{747A55AE-ED8A-43D6-92B8-C34B1C11E35F}" type="datetimeFigureOut">
              <a:rPr kumimoji="1" lang="ja-JP" altLang="en-US" smtClean="0"/>
              <a:t>2025/3/25</a:t>
            </a:fld>
            <a:endParaRPr kumimoji="1" lang="ja-JP" altLang="en-US" dirty="0"/>
          </a:p>
        </p:txBody>
      </p:sp>
      <p:sp>
        <p:nvSpPr>
          <p:cNvPr id="1062" name="Footer Placeholder 4"/>
          <p:cNvSpPr>
            <a:spLocks noGrp="1"/>
          </p:cNvSpPr>
          <p:nvPr>
            <p:ph type="ftr" sz="quarter" idx="11"/>
          </p:nvPr>
        </p:nvSpPr>
        <p:spPr/>
        <p:txBody>
          <a:bodyPr/>
          <a:lstStyle/>
          <a:p>
            <a:endParaRPr kumimoji="1" lang="ja-JP" altLang="en-US" dirty="0"/>
          </a:p>
        </p:txBody>
      </p:sp>
      <p:sp>
        <p:nvSpPr>
          <p:cNvPr id="1063"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3873198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65"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1066"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067" name="Date Placeholder 3"/>
          <p:cNvSpPr>
            <a:spLocks noGrp="1"/>
          </p:cNvSpPr>
          <p:nvPr>
            <p:ph type="dt" sz="half" idx="10"/>
          </p:nvPr>
        </p:nvSpPr>
        <p:spPr/>
        <p:txBody>
          <a:bodyPr/>
          <a:lstStyle/>
          <a:p>
            <a:fld id="{747A55AE-ED8A-43D6-92B8-C34B1C11E35F}" type="datetimeFigureOut">
              <a:rPr kumimoji="1" lang="ja-JP" altLang="en-US" smtClean="0"/>
              <a:t>2025/3/25</a:t>
            </a:fld>
            <a:endParaRPr kumimoji="1" lang="ja-JP" altLang="en-US" dirty="0"/>
          </a:p>
        </p:txBody>
      </p:sp>
      <p:sp>
        <p:nvSpPr>
          <p:cNvPr id="1068" name="Footer Placeholder 4"/>
          <p:cNvSpPr>
            <a:spLocks noGrp="1"/>
          </p:cNvSpPr>
          <p:nvPr>
            <p:ph type="ftr" sz="quarter" idx="11"/>
          </p:nvPr>
        </p:nvSpPr>
        <p:spPr/>
        <p:txBody>
          <a:bodyPr/>
          <a:lstStyle/>
          <a:p>
            <a:endParaRPr kumimoji="1" lang="ja-JP" altLang="en-US" dirty="0"/>
          </a:p>
        </p:txBody>
      </p:sp>
      <p:sp>
        <p:nvSpPr>
          <p:cNvPr id="1069"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539596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71" name="Title 1"/>
          <p:cNvSpPr>
            <a:spLocks noGrp="1"/>
          </p:cNvSpPr>
          <p:nvPr>
            <p:ph type="title"/>
          </p:nvPr>
        </p:nvSpPr>
        <p:spPr/>
        <p:txBody>
          <a:bodyPr/>
          <a:lstStyle/>
          <a:p>
            <a:r>
              <a:rPr lang="ja-JP" altLang="en-US"/>
              <a:t>マスター タイトルの書式設定</a:t>
            </a:r>
            <a:endParaRPr lang="en-US" dirty="0"/>
          </a:p>
        </p:txBody>
      </p:sp>
      <p:sp>
        <p:nvSpPr>
          <p:cNvPr id="1072"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3"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4" name="Date Placeholder 4"/>
          <p:cNvSpPr>
            <a:spLocks noGrp="1"/>
          </p:cNvSpPr>
          <p:nvPr>
            <p:ph type="dt" sz="half" idx="10"/>
          </p:nvPr>
        </p:nvSpPr>
        <p:spPr/>
        <p:txBody>
          <a:bodyPr/>
          <a:lstStyle/>
          <a:p>
            <a:fld id="{747A55AE-ED8A-43D6-92B8-C34B1C11E35F}" type="datetimeFigureOut">
              <a:rPr kumimoji="1" lang="ja-JP" altLang="en-US" smtClean="0"/>
              <a:t>2025/3/25</a:t>
            </a:fld>
            <a:endParaRPr kumimoji="1" lang="ja-JP" altLang="en-US" dirty="0"/>
          </a:p>
        </p:txBody>
      </p:sp>
      <p:sp>
        <p:nvSpPr>
          <p:cNvPr id="1075" name="Footer Placeholder 5"/>
          <p:cNvSpPr>
            <a:spLocks noGrp="1"/>
          </p:cNvSpPr>
          <p:nvPr>
            <p:ph type="ftr" sz="quarter" idx="11"/>
          </p:nvPr>
        </p:nvSpPr>
        <p:spPr/>
        <p:txBody>
          <a:bodyPr/>
          <a:lstStyle/>
          <a:p>
            <a:endParaRPr kumimoji="1" lang="ja-JP" altLang="en-US" dirty="0"/>
          </a:p>
        </p:txBody>
      </p:sp>
      <p:sp>
        <p:nvSpPr>
          <p:cNvPr id="1076" name="Slide Number Placeholder 6"/>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134363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78"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1079"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80"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81"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82"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83" name="Date Placeholder 6"/>
          <p:cNvSpPr>
            <a:spLocks noGrp="1"/>
          </p:cNvSpPr>
          <p:nvPr>
            <p:ph type="dt" sz="half" idx="10"/>
          </p:nvPr>
        </p:nvSpPr>
        <p:spPr/>
        <p:txBody>
          <a:bodyPr/>
          <a:lstStyle/>
          <a:p>
            <a:fld id="{747A55AE-ED8A-43D6-92B8-C34B1C11E35F}" type="datetimeFigureOut">
              <a:rPr kumimoji="1" lang="ja-JP" altLang="en-US" smtClean="0"/>
              <a:t>2025/3/25</a:t>
            </a:fld>
            <a:endParaRPr kumimoji="1" lang="ja-JP" altLang="en-US" dirty="0"/>
          </a:p>
        </p:txBody>
      </p:sp>
      <p:sp>
        <p:nvSpPr>
          <p:cNvPr id="1084" name="Footer Placeholder 7"/>
          <p:cNvSpPr>
            <a:spLocks noGrp="1"/>
          </p:cNvSpPr>
          <p:nvPr>
            <p:ph type="ftr" sz="quarter" idx="11"/>
          </p:nvPr>
        </p:nvSpPr>
        <p:spPr/>
        <p:txBody>
          <a:bodyPr/>
          <a:lstStyle/>
          <a:p>
            <a:endParaRPr kumimoji="1" lang="ja-JP" altLang="en-US" dirty="0"/>
          </a:p>
        </p:txBody>
      </p:sp>
      <p:sp>
        <p:nvSpPr>
          <p:cNvPr id="1085" name="Slide Number Placeholder 8"/>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3207024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87"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1088" name="Date Placeholder 2"/>
          <p:cNvSpPr>
            <a:spLocks noGrp="1"/>
          </p:cNvSpPr>
          <p:nvPr>
            <p:ph type="dt" sz="half" idx="10"/>
          </p:nvPr>
        </p:nvSpPr>
        <p:spPr/>
        <p:txBody>
          <a:bodyPr/>
          <a:lstStyle/>
          <a:p>
            <a:fld id="{747A55AE-ED8A-43D6-92B8-C34B1C11E35F}" type="datetimeFigureOut">
              <a:rPr kumimoji="1" lang="ja-JP" altLang="en-US" smtClean="0"/>
              <a:t>2025/3/25</a:t>
            </a:fld>
            <a:endParaRPr kumimoji="1" lang="ja-JP" altLang="en-US" dirty="0"/>
          </a:p>
        </p:txBody>
      </p:sp>
      <p:sp>
        <p:nvSpPr>
          <p:cNvPr id="1089" name="Footer Placeholder 3"/>
          <p:cNvSpPr>
            <a:spLocks noGrp="1"/>
          </p:cNvSpPr>
          <p:nvPr>
            <p:ph type="ftr" sz="quarter" idx="11"/>
          </p:nvPr>
        </p:nvSpPr>
        <p:spPr/>
        <p:txBody>
          <a:bodyPr/>
          <a:lstStyle/>
          <a:p>
            <a:endParaRPr kumimoji="1" lang="ja-JP" altLang="en-US" dirty="0"/>
          </a:p>
        </p:txBody>
      </p:sp>
      <p:sp>
        <p:nvSpPr>
          <p:cNvPr id="1090" name="Slide Number Placeholder 4"/>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1129087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92" name="Date Placeholder 1"/>
          <p:cNvSpPr>
            <a:spLocks noGrp="1"/>
          </p:cNvSpPr>
          <p:nvPr>
            <p:ph type="dt" sz="half" idx="10"/>
          </p:nvPr>
        </p:nvSpPr>
        <p:spPr/>
        <p:txBody>
          <a:bodyPr/>
          <a:lstStyle/>
          <a:p>
            <a:fld id="{747A55AE-ED8A-43D6-92B8-C34B1C11E35F}" type="datetimeFigureOut">
              <a:rPr kumimoji="1" lang="ja-JP" altLang="en-US" smtClean="0"/>
              <a:t>2025/3/25</a:t>
            </a:fld>
            <a:endParaRPr kumimoji="1" lang="ja-JP" altLang="en-US" dirty="0"/>
          </a:p>
        </p:txBody>
      </p:sp>
      <p:sp>
        <p:nvSpPr>
          <p:cNvPr id="1093" name="Footer Placeholder 2"/>
          <p:cNvSpPr>
            <a:spLocks noGrp="1"/>
          </p:cNvSpPr>
          <p:nvPr>
            <p:ph type="ftr" sz="quarter" idx="11"/>
          </p:nvPr>
        </p:nvSpPr>
        <p:spPr/>
        <p:txBody>
          <a:bodyPr/>
          <a:lstStyle/>
          <a:p>
            <a:endParaRPr kumimoji="1" lang="ja-JP" altLang="en-US" dirty="0"/>
          </a:p>
        </p:txBody>
      </p:sp>
      <p:sp>
        <p:nvSpPr>
          <p:cNvPr id="1094" name="Slide Number Placeholder 3"/>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3037478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96"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1097"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8"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1099" name="Date Placeholder 4"/>
          <p:cNvSpPr>
            <a:spLocks noGrp="1"/>
          </p:cNvSpPr>
          <p:nvPr>
            <p:ph type="dt" sz="half" idx="10"/>
          </p:nvPr>
        </p:nvSpPr>
        <p:spPr/>
        <p:txBody>
          <a:bodyPr/>
          <a:lstStyle/>
          <a:p>
            <a:fld id="{747A55AE-ED8A-43D6-92B8-C34B1C11E35F}" type="datetimeFigureOut">
              <a:rPr kumimoji="1" lang="ja-JP" altLang="en-US" smtClean="0"/>
              <a:t>2025/3/25</a:t>
            </a:fld>
            <a:endParaRPr kumimoji="1" lang="ja-JP" altLang="en-US" dirty="0"/>
          </a:p>
        </p:txBody>
      </p:sp>
      <p:sp>
        <p:nvSpPr>
          <p:cNvPr id="1100" name="Footer Placeholder 5"/>
          <p:cNvSpPr>
            <a:spLocks noGrp="1"/>
          </p:cNvSpPr>
          <p:nvPr>
            <p:ph type="ftr" sz="quarter" idx="11"/>
          </p:nvPr>
        </p:nvSpPr>
        <p:spPr/>
        <p:txBody>
          <a:bodyPr/>
          <a:lstStyle/>
          <a:p>
            <a:endParaRPr kumimoji="1" lang="ja-JP" altLang="en-US" dirty="0"/>
          </a:p>
        </p:txBody>
      </p:sp>
      <p:sp>
        <p:nvSpPr>
          <p:cNvPr id="1101" name="Slide Number Placeholder 6"/>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3259432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103"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1104"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dirty="0"/>
              <a:t>図を追加</a:t>
            </a:r>
            <a:endParaRPr lang="en-US" dirty="0"/>
          </a:p>
        </p:txBody>
      </p:sp>
      <p:sp>
        <p:nvSpPr>
          <p:cNvPr id="1105"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106" name="Date Placeholder 4"/>
          <p:cNvSpPr>
            <a:spLocks noGrp="1"/>
          </p:cNvSpPr>
          <p:nvPr>
            <p:ph type="dt" sz="half" idx="10"/>
          </p:nvPr>
        </p:nvSpPr>
        <p:spPr/>
        <p:txBody>
          <a:bodyPr/>
          <a:lstStyle/>
          <a:p>
            <a:fld id="{747A55AE-ED8A-43D6-92B8-C34B1C11E35F}" type="datetimeFigureOut">
              <a:rPr kumimoji="1" lang="ja-JP" altLang="en-US" smtClean="0"/>
              <a:t>2025/3/25</a:t>
            </a:fld>
            <a:endParaRPr kumimoji="1" lang="ja-JP" altLang="en-US" dirty="0"/>
          </a:p>
        </p:txBody>
      </p:sp>
      <p:sp>
        <p:nvSpPr>
          <p:cNvPr id="1107" name="Footer Placeholder 5"/>
          <p:cNvSpPr>
            <a:spLocks noGrp="1"/>
          </p:cNvSpPr>
          <p:nvPr>
            <p:ph type="ftr" sz="quarter" idx="11"/>
          </p:nvPr>
        </p:nvSpPr>
        <p:spPr/>
        <p:txBody>
          <a:bodyPr/>
          <a:lstStyle/>
          <a:p>
            <a:endParaRPr kumimoji="1" lang="ja-JP" altLang="en-US" dirty="0"/>
          </a:p>
        </p:txBody>
      </p:sp>
      <p:sp>
        <p:nvSpPr>
          <p:cNvPr id="1108" name="Slide Number Placeholder 6"/>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2783192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5" name="Group 6"/>
          <p:cNvGrpSpPr/>
          <p:nvPr/>
        </p:nvGrpSpPr>
        <p:grpSpPr>
          <a:xfrm>
            <a:off x="0" y="-8467"/>
            <a:ext cx="12192000" cy="6866467"/>
            <a:chOff x="0" y="-8467"/>
            <a:chExt cx="12192000" cy="6866467"/>
          </a:xfrm>
        </p:grpSpPr>
        <p:cxnSp>
          <p:nvCxnSpPr>
            <p:cNvPr id="1026"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27"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28"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29"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0"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1"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2"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3"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4"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5"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36"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1037"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8"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47A55AE-ED8A-43D6-92B8-C34B1C11E35F}" type="datetimeFigureOut">
              <a:rPr kumimoji="1" lang="ja-JP" altLang="en-US" smtClean="0"/>
              <a:t>2025/3/25</a:t>
            </a:fld>
            <a:endParaRPr kumimoji="1" lang="ja-JP" altLang="en-US" dirty="0"/>
          </a:p>
        </p:txBody>
      </p:sp>
      <p:sp>
        <p:nvSpPr>
          <p:cNvPr id="1039"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dirty="0"/>
          </a:p>
        </p:txBody>
      </p:sp>
      <p:sp>
        <p:nvSpPr>
          <p:cNvPr id="1040"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3837885671"/>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 id="2147483826" r:id="rId13"/>
    <p:sldLayoutId id="2147483827" r:id="rId14"/>
    <p:sldLayoutId id="2147483828" r:id="rId15"/>
    <p:sldLayoutId id="2147483829" r:id="rId16"/>
    <p:sldLayoutId id="2147483830" r:id="rId17"/>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6" name="タイトル 1"/>
          <p:cNvSpPr>
            <a:spLocks noGrp="1"/>
          </p:cNvSpPr>
          <p:nvPr>
            <p:ph type="title"/>
          </p:nvPr>
        </p:nvSpPr>
        <p:spPr>
          <a:xfrm>
            <a:off x="185813" y="408909"/>
            <a:ext cx="9720072" cy="1206136"/>
          </a:xfrm>
        </p:spPr>
        <p:txBody>
          <a:bodyPr>
            <a:normAutofit/>
          </a:bodyPr>
          <a:lstStyle/>
          <a:p>
            <a:r>
              <a:rPr lang="ja-JP" altLang="en-US" sz="3200" dirty="0"/>
              <a:t>令和６年度</a:t>
            </a:r>
            <a:br>
              <a:rPr lang="en-US" altLang="ja-JP" sz="3200" dirty="0"/>
            </a:br>
            <a:r>
              <a:rPr lang="ja-JP" altLang="en-US" sz="3200" dirty="0"/>
              <a:t>鎌倉市冒険遊び場協働運営事業について</a:t>
            </a:r>
            <a:endParaRPr kumimoji="1" lang="ja-JP" altLang="en-US" sz="3200" dirty="0"/>
          </a:p>
        </p:txBody>
      </p:sp>
      <p:sp>
        <p:nvSpPr>
          <p:cNvPr id="1167" name="コンテンツ プレースホルダー 2"/>
          <p:cNvSpPr>
            <a:spLocks noGrp="1"/>
          </p:cNvSpPr>
          <p:nvPr>
            <p:ph idx="1"/>
          </p:nvPr>
        </p:nvSpPr>
        <p:spPr>
          <a:xfrm>
            <a:off x="970548" y="2215552"/>
            <a:ext cx="8576685" cy="4037466"/>
          </a:xfrm>
        </p:spPr>
        <p:txBody>
          <a:bodyPr>
            <a:normAutofit fontScale="92500" lnSpcReduction="20000"/>
          </a:bodyPr>
          <a:lstStyle/>
          <a:p>
            <a:pPr marL="0" indent="0">
              <a:buNone/>
            </a:pPr>
            <a:endParaRPr lang="en-US" altLang="ja-JP" dirty="0"/>
          </a:p>
          <a:p>
            <a:pPr marL="0" indent="0">
              <a:buNone/>
            </a:pPr>
            <a:r>
              <a:rPr lang="ja-JP" altLang="en-US" sz="2000" dirty="0"/>
              <a:t>１　利用者数について</a:t>
            </a:r>
            <a:endParaRPr lang="en-US" altLang="ja-JP" sz="2000" dirty="0"/>
          </a:p>
          <a:p>
            <a:pPr marL="0" indent="0">
              <a:buNone/>
            </a:pPr>
            <a:r>
              <a:rPr lang="ja-JP" altLang="en-US" sz="2000" dirty="0"/>
              <a:t>　　・令和６年度４～１月実績</a:t>
            </a:r>
            <a:endParaRPr lang="en-US" altLang="ja-JP" sz="2000" dirty="0"/>
          </a:p>
          <a:p>
            <a:pPr marL="0" indent="0">
              <a:buNone/>
            </a:pPr>
            <a:r>
              <a:rPr lang="ja-JP" altLang="en-US" sz="2000" dirty="0"/>
              <a:t>　　・令和２年度～６年度の推移</a:t>
            </a:r>
            <a:endParaRPr lang="en-US" altLang="ja-JP" sz="2000" dirty="0"/>
          </a:p>
          <a:p>
            <a:pPr marL="0" indent="0">
              <a:buNone/>
            </a:pPr>
            <a:r>
              <a:rPr lang="ja-JP" altLang="en-US" sz="2000" dirty="0"/>
              <a:t>２　事業費用について</a:t>
            </a:r>
            <a:endParaRPr lang="en-US" altLang="ja-JP" sz="2000" dirty="0"/>
          </a:p>
          <a:p>
            <a:pPr marL="0" indent="0">
              <a:buNone/>
            </a:pPr>
            <a:r>
              <a:rPr lang="ja-JP" altLang="en-US" sz="2000" dirty="0"/>
              <a:t>　　・令和６年度４～１月実績（施設管理費及び負担金の内訳）</a:t>
            </a:r>
            <a:endParaRPr lang="en-US" altLang="ja-JP" sz="2000" dirty="0"/>
          </a:p>
          <a:p>
            <a:pPr marL="0" indent="0">
              <a:buNone/>
            </a:pPr>
            <a:r>
              <a:rPr lang="ja-JP" altLang="en-US" sz="2000" dirty="0"/>
              <a:t>　　・令和２年度～６年度の推移</a:t>
            </a:r>
            <a:endParaRPr lang="en-US" altLang="ja-JP" sz="2000" dirty="0"/>
          </a:p>
          <a:p>
            <a:pPr marL="0" indent="0">
              <a:buNone/>
            </a:pPr>
            <a:r>
              <a:rPr lang="ja-JP" altLang="en-US" sz="2000" dirty="0"/>
              <a:t>３　今後の方向性について</a:t>
            </a:r>
            <a:endParaRPr lang="en-US" altLang="ja-JP" sz="2000" dirty="0"/>
          </a:p>
          <a:p>
            <a:pPr marL="0" indent="0">
              <a:buNone/>
            </a:pPr>
            <a:r>
              <a:rPr lang="ja-JP" altLang="en-US" sz="2000" dirty="0"/>
              <a:t>　　・</a:t>
            </a:r>
            <a:r>
              <a:rPr lang="ja-JP" altLang="en-US" sz="1800" dirty="0"/>
              <a:t>鎌倉市こども計画について</a:t>
            </a:r>
            <a:endParaRPr lang="en-US" altLang="ja-JP" sz="1800" dirty="0"/>
          </a:p>
          <a:p>
            <a:pPr marL="0" indent="0">
              <a:buNone/>
            </a:pPr>
            <a:r>
              <a:rPr lang="ja-JP" altLang="en-US" sz="1800" dirty="0"/>
              <a:t>　　　 </a:t>
            </a:r>
            <a:r>
              <a:rPr lang="ja-JP" altLang="en-US" dirty="0"/>
              <a:t>（</a:t>
            </a:r>
            <a:r>
              <a:rPr lang="ja-JP" altLang="en-US" sz="1800" dirty="0"/>
              <a:t>計画の構成・鎌倉市冒険遊び場協働運営事業の位置づけ　など）</a:t>
            </a:r>
            <a:endParaRPr lang="en-US" altLang="ja-JP" sz="1800" dirty="0"/>
          </a:p>
          <a:p>
            <a:pPr marL="0" indent="0">
              <a:buNone/>
            </a:pPr>
            <a:r>
              <a:rPr lang="ja-JP" altLang="en-US" sz="2000" dirty="0"/>
              <a:t>　　・</a:t>
            </a:r>
            <a:r>
              <a:rPr lang="ja-JP" altLang="en-US" sz="1800" dirty="0"/>
              <a:t>今後の目標</a:t>
            </a:r>
            <a:r>
              <a:rPr lang="en-US" altLang="ja-JP" sz="1800" dirty="0"/>
              <a:t>(</a:t>
            </a:r>
            <a:r>
              <a:rPr lang="ja-JP" altLang="en-US" sz="1800" dirty="0"/>
              <a:t>案</a:t>
            </a:r>
            <a:r>
              <a:rPr lang="en-US" altLang="ja-JP" sz="1800" dirty="0"/>
              <a:t>)</a:t>
            </a:r>
            <a:r>
              <a:rPr lang="ja-JP" altLang="en-US" sz="1800" dirty="0"/>
              <a:t>と取組について</a:t>
            </a:r>
            <a:endParaRPr lang="en-US" altLang="ja-JP" sz="1800" dirty="0"/>
          </a:p>
        </p:txBody>
      </p:sp>
      <p:sp>
        <p:nvSpPr>
          <p:cNvPr id="1169" name="コンテンツ プレースホルダー 2"/>
          <p:cNvSpPr txBox="1"/>
          <p:nvPr/>
        </p:nvSpPr>
        <p:spPr>
          <a:xfrm>
            <a:off x="6348380" y="1841680"/>
            <a:ext cx="2768324" cy="52322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2000" dirty="0"/>
              <a:t>鎌倉市　こども支援課</a:t>
            </a:r>
            <a:endParaRPr lang="en-US" altLang="ja-JP" sz="2000" dirty="0"/>
          </a:p>
        </p:txBody>
      </p:sp>
    </p:spTree>
    <p:extLst>
      <p:ext uri="{BB962C8B-B14F-4D97-AF65-F5344CB8AC3E}">
        <p14:creationId xmlns:p14="http://schemas.microsoft.com/office/powerpoint/2010/main" val="3254053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4" name="タイトル 1"/>
          <p:cNvSpPr txBox="1"/>
          <p:nvPr/>
        </p:nvSpPr>
        <p:spPr>
          <a:xfrm>
            <a:off x="480291" y="173646"/>
            <a:ext cx="10515600" cy="969818"/>
          </a:xfrm>
          <a:prstGeom prst="rect">
            <a:avLst/>
          </a:prstGeom>
        </p:spPr>
        <p:txBody>
          <a:bodyPr vert="horz" lIns="91440" tIns="45720" rIns="91440" bIns="45720" rtlCol="0" anchor="ctr">
            <a:norm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800" dirty="0">
                <a:solidFill>
                  <a:schemeClr val="accent1"/>
                </a:solidFill>
              </a:rPr>
              <a:t>2-4. </a:t>
            </a:r>
            <a:r>
              <a:rPr lang="ja-JP" altLang="en-US" sz="2800" dirty="0">
                <a:solidFill>
                  <a:schemeClr val="accent1"/>
                </a:solidFill>
              </a:rPr>
              <a:t>事業費の執行状況について</a:t>
            </a:r>
          </a:p>
        </p:txBody>
      </p:sp>
      <p:sp>
        <p:nvSpPr>
          <p:cNvPr id="1215" name="コンテンツ プレースホルダー 2"/>
          <p:cNvSpPr txBox="1"/>
          <p:nvPr/>
        </p:nvSpPr>
        <p:spPr>
          <a:xfrm>
            <a:off x="874541" y="1105242"/>
            <a:ext cx="9319491" cy="6234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500"/>
              </a:lnSpc>
              <a:buFont typeface="Arial" panose="020B0604020202020204" pitchFamily="34" charset="0"/>
              <a:buNone/>
            </a:pPr>
            <a:r>
              <a:rPr lang="ja-JP" altLang="en-US" sz="2400" b="1" u="sng" dirty="0"/>
              <a:t>＊負担金（令和２年度～令和５年度推移）</a:t>
            </a:r>
            <a:endParaRPr lang="en-US" altLang="ja-JP" sz="2400" b="1" dirty="0"/>
          </a:p>
          <a:p>
            <a:pPr marL="0" indent="0">
              <a:lnSpc>
                <a:spcPts val="3500"/>
              </a:lnSpc>
              <a:buFont typeface="Arial" panose="020B0604020202020204" pitchFamily="34" charset="0"/>
              <a:buNone/>
            </a:pPr>
            <a:endParaRPr lang="en-US" altLang="ja-JP" sz="2400" dirty="0"/>
          </a:p>
        </p:txBody>
      </p:sp>
      <p:sp>
        <p:nvSpPr>
          <p:cNvPr id="1216" name="テキスト ボックス 4"/>
          <p:cNvSpPr txBox="1"/>
          <p:nvPr/>
        </p:nvSpPr>
        <p:spPr>
          <a:xfrm>
            <a:off x="11568530" y="6267471"/>
            <a:ext cx="417409" cy="400110"/>
          </a:xfrm>
          <a:prstGeom prst="rect">
            <a:avLst/>
          </a:prstGeom>
          <a:noFill/>
        </p:spPr>
        <p:txBody>
          <a:bodyPr wrap="square" rtlCol="0">
            <a:spAutoFit/>
          </a:bodyPr>
          <a:lstStyle/>
          <a:p>
            <a:r>
              <a:rPr kumimoji="1" lang="en-US" altLang="ja-JP" sz="2000" dirty="0"/>
              <a:t>9</a:t>
            </a:r>
            <a:endParaRPr kumimoji="1" lang="ja-JP" altLang="en-US" sz="2000" dirty="0"/>
          </a:p>
        </p:txBody>
      </p:sp>
      <p:graphicFrame>
        <p:nvGraphicFramePr>
          <p:cNvPr id="1217" name="表 1"/>
          <p:cNvGraphicFramePr>
            <a:graphicFrameLocks noGrp="1"/>
          </p:cNvGraphicFramePr>
          <p:nvPr>
            <p:extLst>
              <p:ext uri="{D42A27DB-BD31-4B8C-83A1-F6EECF244321}">
                <p14:modId xmlns:p14="http://schemas.microsoft.com/office/powerpoint/2010/main" val="2665481294"/>
              </p:ext>
            </p:extLst>
          </p:nvPr>
        </p:nvGraphicFramePr>
        <p:xfrm>
          <a:off x="874541" y="1930281"/>
          <a:ext cx="8424002" cy="3788549"/>
        </p:xfrm>
        <a:graphic>
          <a:graphicData uri="http://schemas.openxmlformats.org/drawingml/2006/table">
            <a:tbl>
              <a:tblPr firstRow="1" bandRow="1">
                <a:tableStyleId>{5C22544A-7EE6-4342-B048-85BDC9FD1C3A}</a:tableStyleId>
              </a:tblPr>
              <a:tblGrid>
                <a:gridCol w="2692600">
                  <a:extLst>
                    <a:ext uri="{9D8B030D-6E8A-4147-A177-3AD203B41FA5}">
                      <a16:colId xmlns:a16="http://schemas.microsoft.com/office/drawing/2014/main" val="20000"/>
                    </a:ext>
                  </a:extLst>
                </a:gridCol>
                <a:gridCol w="1410903">
                  <a:extLst>
                    <a:ext uri="{9D8B030D-6E8A-4147-A177-3AD203B41FA5}">
                      <a16:colId xmlns:a16="http://schemas.microsoft.com/office/drawing/2014/main" val="20001"/>
                    </a:ext>
                  </a:extLst>
                </a:gridCol>
                <a:gridCol w="1486875">
                  <a:extLst>
                    <a:ext uri="{9D8B030D-6E8A-4147-A177-3AD203B41FA5}">
                      <a16:colId xmlns:a16="http://schemas.microsoft.com/office/drawing/2014/main" val="20002"/>
                    </a:ext>
                  </a:extLst>
                </a:gridCol>
                <a:gridCol w="1416812">
                  <a:extLst>
                    <a:ext uri="{9D8B030D-6E8A-4147-A177-3AD203B41FA5}">
                      <a16:colId xmlns:a16="http://schemas.microsoft.com/office/drawing/2014/main" val="20003"/>
                    </a:ext>
                  </a:extLst>
                </a:gridCol>
                <a:gridCol w="1416812">
                  <a:extLst>
                    <a:ext uri="{9D8B030D-6E8A-4147-A177-3AD203B41FA5}">
                      <a16:colId xmlns:a16="http://schemas.microsoft.com/office/drawing/2014/main" val="20004"/>
                    </a:ext>
                  </a:extLst>
                </a:gridCol>
              </a:tblGrid>
              <a:tr h="542463">
                <a:tc>
                  <a:txBody>
                    <a:bodyPr/>
                    <a:lstStyle/>
                    <a:p>
                      <a:pPr algn="ctr"/>
                      <a:r>
                        <a:rPr kumimoji="1" lang="ja-JP" altLang="en-US" dirty="0"/>
                        <a:t>項目</a:t>
                      </a:r>
                    </a:p>
                  </a:txBody>
                  <a:tcPr anchor="ctr"/>
                </a:tc>
                <a:tc>
                  <a:txBody>
                    <a:bodyPr/>
                    <a:lstStyle/>
                    <a:p>
                      <a:pPr algn="ctr"/>
                      <a:r>
                        <a:rPr kumimoji="1" lang="ja-JP" altLang="en-US" dirty="0"/>
                        <a:t>令和２年度</a:t>
                      </a:r>
                    </a:p>
                  </a:txBody>
                  <a:tcPr anchor="ctr"/>
                </a:tc>
                <a:tc>
                  <a:txBody>
                    <a:bodyPr/>
                    <a:lstStyle/>
                    <a:p>
                      <a:pPr algn="ctr"/>
                      <a:r>
                        <a:rPr kumimoji="1" lang="ja-JP" altLang="en-US" dirty="0"/>
                        <a:t>令和３年度</a:t>
                      </a:r>
                    </a:p>
                  </a:txBody>
                  <a:tcPr anchor="ctr"/>
                </a:tc>
                <a:tc>
                  <a:txBody>
                    <a:bodyPr/>
                    <a:lstStyle/>
                    <a:p>
                      <a:pPr algn="ctr"/>
                      <a:r>
                        <a:rPr kumimoji="1" lang="ja-JP" altLang="en-US" dirty="0"/>
                        <a:t>令和４年度</a:t>
                      </a:r>
                    </a:p>
                  </a:txBody>
                  <a:tcPr anchor="ctr"/>
                </a:tc>
                <a:tc>
                  <a:txBody>
                    <a:bodyPr/>
                    <a:lstStyle/>
                    <a:p>
                      <a:pPr algn="ctr"/>
                      <a:r>
                        <a:rPr lang="ja-JP" altLang="en-US" dirty="0"/>
                        <a:t>令和５年度</a:t>
                      </a:r>
                    </a:p>
                  </a:txBody>
                  <a:tcPr anchor="ctr"/>
                </a:tc>
                <a:extLst>
                  <a:ext uri="{0D108BD9-81ED-4DB2-BD59-A6C34878D82A}">
                    <a16:rowId xmlns:a16="http://schemas.microsoft.com/office/drawing/2014/main" val="10000"/>
                  </a:ext>
                </a:extLst>
              </a:tr>
              <a:tr h="618186">
                <a:tc>
                  <a:txBody>
                    <a:bodyPr/>
                    <a:lstStyle/>
                    <a:p>
                      <a:pPr algn="l"/>
                      <a:r>
                        <a:rPr kumimoji="1" lang="ja-JP" altLang="en-US" dirty="0"/>
                        <a:t>１　冒険遊び場運営費</a:t>
                      </a:r>
                    </a:p>
                  </a:txBody>
                  <a:tcPr anchor="ctr"/>
                </a:tc>
                <a:tc>
                  <a:txBody>
                    <a:bodyPr/>
                    <a:lstStyle/>
                    <a:p>
                      <a:pPr algn="r"/>
                      <a:r>
                        <a:rPr kumimoji="1" lang="en-US" altLang="ja-JP" dirty="0"/>
                        <a:t>6,068,295</a:t>
                      </a:r>
                      <a:endParaRPr kumimoji="1" lang="ja-JP" altLang="en-US" dirty="0"/>
                    </a:p>
                  </a:txBody>
                  <a:tcPr anchor="ctr"/>
                </a:tc>
                <a:tc>
                  <a:txBody>
                    <a:bodyPr/>
                    <a:lstStyle/>
                    <a:p>
                      <a:pPr algn="r"/>
                      <a:r>
                        <a:rPr kumimoji="1" lang="en-US" altLang="ja-JP" dirty="0"/>
                        <a:t>6,176,183</a:t>
                      </a:r>
                      <a:endParaRPr kumimoji="1" lang="ja-JP" altLang="en-US" dirty="0"/>
                    </a:p>
                  </a:txBody>
                  <a:tcPr anchor="ctr"/>
                </a:tc>
                <a:tc>
                  <a:txBody>
                    <a:bodyPr/>
                    <a:lstStyle/>
                    <a:p>
                      <a:pPr algn="r"/>
                      <a:r>
                        <a:rPr kumimoji="1" lang="en-US" altLang="ja-JP" dirty="0"/>
                        <a:t>7,003,274</a:t>
                      </a:r>
                      <a:endParaRPr kumimoji="1" lang="ja-JP" altLang="en-US" dirty="0"/>
                    </a:p>
                  </a:txBody>
                  <a:tcPr anchor="ctr"/>
                </a:tc>
                <a:tc>
                  <a:txBody>
                    <a:bodyPr/>
                    <a:lstStyle/>
                    <a:p>
                      <a:pPr algn="r"/>
                      <a:r>
                        <a:rPr kumimoji="1" lang="en-US" altLang="ja-JP" dirty="0"/>
                        <a:t>7,340,168</a:t>
                      </a:r>
                      <a:endParaRPr kumimoji="1" lang="ja-JP" altLang="en-US" dirty="0"/>
                    </a:p>
                  </a:txBody>
                  <a:tcPr anchor="ctr"/>
                </a:tc>
                <a:extLst>
                  <a:ext uri="{0D108BD9-81ED-4DB2-BD59-A6C34878D82A}">
                    <a16:rowId xmlns:a16="http://schemas.microsoft.com/office/drawing/2014/main" val="10001"/>
                  </a:ext>
                </a:extLst>
              </a:tr>
              <a:tr h="663947">
                <a:tc>
                  <a:txBody>
                    <a:bodyPr/>
                    <a:lstStyle/>
                    <a:p>
                      <a:pPr algn="l"/>
                      <a:r>
                        <a:rPr kumimoji="1" lang="ja-JP" altLang="en-US" dirty="0"/>
                        <a:t>２　子育て支援行事費</a:t>
                      </a:r>
                    </a:p>
                  </a:txBody>
                  <a:tcPr anchor="ctr"/>
                </a:tc>
                <a:tc>
                  <a:txBody>
                    <a:bodyPr/>
                    <a:lstStyle/>
                    <a:p>
                      <a:pPr algn="r"/>
                      <a:r>
                        <a:rPr kumimoji="1" lang="en-US" altLang="ja-JP" dirty="0"/>
                        <a:t>5,000</a:t>
                      </a:r>
                      <a:endParaRPr kumimoji="1" lang="ja-JP" altLang="en-US" dirty="0"/>
                    </a:p>
                  </a:txBody>
                  <a:tcPr anchor="ctr"/>
                </a:tc>
                <a:tc>
                  <a:txBody>
                    <a:bodyPr/>
                    <a:lstStyle/>
                    <a:p>
                      <a:pPr algn="r"/>
                      <a:r>
                        <a:rPr kumimoji="1" lang="en-US" altLang="ja-JP" dirty="0"/>
                        <a:t>1</a:t>
                      </a:r>
                      <a:r>
                        <a:rPr kumimoji="1" lang="ja-JP" altLang="en-US" dirty="0"/>
                        <a:t>に含む</a:t>
                      </a:r>
                    </a:p>
                  </a:txBody>
                  <a:tcPr anchor="ctr"/>
                </a:tc>
                <a:tc>
                  <a:txBody>
                    <a:bodyPr/>
                    <a:lstStyle/>
                    <a:p>
                      <a:pPr algn="r"/>
                      <a:r>
                        <a:rPr kumimoji="1" lang="en-US" altLang="ja-JP" dirty="0"/>
                        <a:t>1</a:t>
                      </a:r>
                      <a:r>
                        <a:rPr kumimoji="1" lang="ja-JP" altLang="en-US" dirty="0"/>
                        <a:t>に含む</a:t>
                      </a:r>
                    </a:p>
                  </a:txBody>
                  <a:tcPr anchor="ctr"/>
                </a:tc>
                <a:tc>
                  <a:txBody>
                    <a:bodyPr/>
                    <a:lstStyle/>
                    <a:p>
                      <a:pPr algn="r"/>
                      <a:r>
                        <a:rPr kumimoji="1" lang="en-US" altLang="ja-JP" dirty="0"/>
                        <a:t>1</a:t>
                      </a:r>
                      <a:r>
                        <a:rPr kumimoji="1" lang="ja-JP" altLang="en-US" dirty="0"/>
                        <a:t>に含む</a:t>
                      </a:r>
                    </a:p>
                  </a:txBody>
                  <a:tcPr anchor="ctr"/>
                </a:tc>
                <a:extLst>
                  <a:ext uri="{0D108BD9-81ED-4DB2-BD59-A6C34878D82A}">
                    <a16:rowId xmlns:a16="http://schemas.microsoft.com/office/drawing/2014/main" val="10002"/>
                  </a:ext>
                </a:extLst>
              </a:tr>
              <a:tr h="641597">
                <a:tc>
                  <a:txBody>
                    <a:bodyPr/>
                    <a:lstStyle/>
                    <a:p>
                      <a:pPr algn="l"/>
                      <a:r>
                        <a:rPr kumimoji="1" lang="ja-JP" altLang="en-US" dirty="0"/>
                        <a:t>３　地域交流行事費</a:t>
                      </a:r>
                    </a:p>
                  </a:txBody>
                  <a:tcPr anchor="ctr"/>
                </a:tc>
                <a:tc>
                  <a:txBody>
                    <a:bodyPr/>
                    <a:lstStyle/>
                    <a:p>
                      <a:pPr algn="r"/>
                      <a:r>
                        <a:rPr kumimoji="1" lang="en-US" altLang="ja-JP" dirty="0"/>
                        <a:t>5,000</a:t>
                      </a:r>
                      <a:endParaRPr kumimoji="1" lang="ja-JP" altLang="en-US" dirty="0"/>
                    </a:p>
                  </a:txBody>
                  <a:tcPr anchor="ctr"/>
                </a:tc>
                <a:tc>
                  <a:txBody>
                    <a:bodyPr/>
                    <a:lstStyle/>
                    <a:p>
                      <a:pPr algn="r"/>
                      <a:r>
                        <a:rPr kumimoji="1" lang="en-US" altLang="ja-JP" dirty="0"/>
                        <a:t>1</a:t>
                      </a:r>
                      <a:r>
                        <a:rPr kumimoji="1" lang="ja-JP" altLang="en-US" dirty="0"/>
                        <a:t>に含む</a:t>
                      </a:r>
                    </a:p>
                  </a:txBody>
                  <a:tcPr anchor="ctr"/>
                </a:tc>
                <a:tc>
                  <a:txBody>
                    <a:bodyPr/>
                    <a:lstStyle/>
                    <a:p>
                      <a:pPr algn="r"/>
                      <a:r>
                        <a:rPr kumimoji="1" lang="en-US" altLang="ja-JP" dirty="0"/>
                        <a:t>1</a:t>
                      </a:r>
                      <a:r>
                        <a:rPr kumimoji="1" lang="ja-JP" altLang="en-US" dirty="0"/>
                        <a:t>に含む</a:t>
                      </a:r>
                    </a:p>
                  </a:txBody>
                  <a:tcPr anchor="ctr"/>
                </a:tc>
                <a:tc>
                  <a:txBody>
                    <a:bodyPr/>
                    <a:lstStyle/>
                    <a:p>
                      <a:pPr algn="r"/>
                      <a:r>
                        <a:rPr kumimoji="1" lang="en-US" altLang="ja-JP" dirty="0"/>
                        <a:t>1</a:t>
                      </a:r>
                      <a:r>
                        <a:rPr kumimoji="1" lang="ja-JP" altLang="en-US" dirty="0"/>
                        <a:t>に含む</a:t>
                      </a:r>
                    </a:p>
                  </a:txBody>
                  <a:tcPr anchor="ctr"/>
                </a:tc>
                <a:extLst>
                  <a:ext uri="{0D108BD9-81ED-4DB2-BD59-A6C34878D82A}">
                    <a16:rowId xmlns:a16="http://schemas.microsoft.com/office/drawing/2014/main" val="10003"/>
                  </a:ext>
                </a:extLst>
              </a:tr>
              <a:tr h="66117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a:t>４　出張型冒険遊び場開催費</a:t>
                      </a:r>
                    </a:p>
                  </a:txBody>
                  <a:tcPr anchor="ctr"/>
                </a:tc>
                <a:tc>
                  <a:txBody>
                    <a:bodyPr/>
                    <a:lstStyle/>
                    <a:p>
                      <a:pPr algn="r"/>
                      <a:r>
                        <a:rPr kumimoji="1" lang="en-US" altLang="ja-JP" dirty="0"/>
                        <a:t>78,500</a:t>
                      </a:r>
                      <a:endParaRPr kumimoji="1" lang="ja-JP" altLang="en-US" dirty="0"/>
                    </a:p>
                  </a:txBody>
                  <a:tcPr anchor="ctr"/>
                </a:tc>
                <a:tc>
                  <a:txBody>
                    <a:bodyPr/>
                    <a:lstStyle/>
                    <a:p>
                      <a:pPr algn="r"/>
                      <a:r>
                        <a:rPr kumimoji="1" lang="en-US" altLang="ja-JP" dirty="0"/>
                        <a:t>1</a:t>
                      </a:r>
                      <a:r>
                        <a:rPr kumimoji="1" lang="ja-JP" altLang="en-US" dirty="0"/>
                        <a:t>に含む</a:t>
                      </a:r>
                    </a:p>
                  </a:txBody>
                  <a:tcPr anchor="ctr"/>
                </a:tc>
                <a:tc>
                  <a:txBody>
                    <a:bodyPr/>
                    <a:lstStyle/>
                    <a:p>
                      <a:pPr algn="r"/>
                      <a:r>
                        <a:rPr kumimoji="1" lang="en-US" altLang="ja-JP" dirty="0"/>
                        <a:t>1</a:t>
                      </a:r>
                      <a:r>
                        <a:rPr kumimoji="1" lang="ja-JP" altLang="en-US" dirty="0"/>
                        <a:t>に含む</a:t>
                      </a:r>
                    </a:p>
                  </a:txBody>
                  <a:tcPr anchor="ctr"/>
                </a:tc>
                <a:tc>
                  <a:txBody>
                    <a:bodyPr/>
                    <a:lstStyle/>
                    <a:p>
                      <a:pPr algn="r"/>
                      <a:r>
                        <a:rPr kumimoji="1" lang="en-US" altLang="ja-JP" dirty="0"/>
                        <a:t>1</a:t>
                      </a:r>
                      <a:r>
                        <a:rPr kumimoji="1" lang="ja-JP" altLang="en-US" dirty="0"/>
                        <a:t>に含む</a:t>
                      </a:r>
                    </a:p>
                  </a:txBody>
                  <a:tcPr anchor="ctr"/>
                </a:tc>
                <a:extLst>
                  <a:ext uri="{0D108BD9-81ED-4DB2-BD59-A6C34878D82A}">
                    <a16:rowId xmlns:a16="http://schemas.microsoft.com/office/drawing/2014/main" val="10004"/>
                  </a:ext>
                </a:extLst>
              </a:tr>
              <a:tr h="661178">
                <a:tc>
                  <a:txBody>
                    <a:bodyPr/>
                    <a:lstStyle/>
                    <a:p>
                      <a:pPr algn="ctr"/>
                      <a:r>
                        <a:rPr kumimoji="1" lang="ja-JP" altLang="en-US" dirty="0"/>
                        <a:t>合計</a:t>
                      </a:r>
                    </a:p>
                  </a:txBody>
                  <a:tcPr anchor="ctr"/>
                </a:tc>
                <a:tc>
                  <a:txBody>
                    <a:bodyPr/>
                    <a:lstStyle/>
                    <a:p>
                      <a:pPr algn="r"/>
                      <a:r>
                        <a:rPr kumimoji="1" lang="en-US" altLang="ja-JP" dirty="0"/>
                        <a:t>6,156,795</a:t>
                      </a:r>
                      <a:endParaRPr kumimoji="1" lang="ja-JP" altLang="en-US" dirty="0"/>
                    </a:p>
                  </a:txBody>
                  <a:tcPr anchor="ctr"/>
                </a:tc>
                <a:tc>
                  <a:txBody>
                    <a:bodyPr/>
                    <a:lstStyle/>
                    <a:p>
                      <a:pPr algn="r"/>
                      <a:r>
                        <a:rPr kumimoji="1" lang="en-US" altLang="ja-JP" dirty="0"/>
                        <a:t>6,176,183</a:t>
                      </a:r>
                      <a:endParaRPr kumimoji="1" lang="ja-JP" altLang="en-US" dirty="0"/>
                    </a:p>
                  </a:txBody>
                  <a:tcPr anchor="ctr"/>
                </a:tc>
                <a:tc>
                  <a:txBody>
                    <a:bodyPr/>
                    <a:lstStyle/>
                    <a:p>
                      <a:pPr algn="r"/>
                      <a:r>
                        <a:rPr kumimoji="1" lang="en-US" altLang="ja-JP" dirty="0"/>
                        <a:t>7,003,274</a:t>
                      </a:r>
                      <a:endParaRPr kumimoji="1" lang="ja-JP" altLang="en-US" dirty="0"/>
                    </a:p>
                  </a:txBody>
                  <a:tcPr anchor="ct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dirty="0"/>
                        <a:t>7,340,168</a:t>
                      </a:r>
                      <a:endParaRPr kumimoji="1" lang="ja-JP" altLang="en-US" dirty="0"/>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866713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四角形: 角を丸くする 48">
            <a:extLst>
              <a:ext uri="{FF2B5EF4-FFF2-40B4-BE49-F238E27FC236}">
                <a16:creationId xmlns:a16="http://schemas.microsoft.com/office/drawing/2014/main" id="{FBAD39D1-B68E-415F-8062-9A8EEF8F55AB}"/>
              </a:ext>
            </a:extLst>
          </p:cNvPr>
          <p:cNvSpPr/>
          <p:nvPr/>
        </p:nvSpPr>
        <p:spPr>
          <a:xfrm>
            <a:off x="5479619" y="1884218"/>
            <a:ext cx="4352028" cy="431988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rtlCol="0" anchor="ctr"/>
          <a:lstStyle/>
          <a:p>
            <a:pPr algn="ctr"/>
            <a:endParaRPr kumimoji="1" lang="ja-JP" altLang="en-US">
              <a:solidFill>
                <a:schemeClr val="tx1"/>
              </a:solidFill>
            </a:endParaRPr>
          </a:p>
        </p:txBody>
      </p:sp>
      <p:sp>
        <p:nvSpPr>
          <p:cNvPr id="48" name="四角形: 角を丸くする 47">
            <a:extLst>
              <a:ext uri="{FF2B5EF4-FFF2-40B4-BE49-F238E27FC236}">
                <a16:creationId xmlns:a16="http://schemas.microsoft.com/office/drawing/2014/main" id="{11B2D399-E014-4E7C-8C5D-FD71CF34E7CE}"/>
              </a:ext>
            </a:extLst>
          </p:cNvPr>
          <p:cNvSpPr/>
          <p:nvPr/>
        </p:nvSpPr>
        <p:spPr>
          <a:xfrm>
            <a:off x="5573343" y="4543214"/>
            <a:ext cx="3312368" cy="531711"/>
          </a:xfrm>
          <a:prstGeom prst="roundRect">
            <a:avLst/>
          </a:prstGeom>
          <a:solidFill>
            <a:schemeClr val="accent5">
              <a:lumMod val="20000"/>
              <a:lumOff val="8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rtlCol="0" anchor="ctr"/>
          <a:lstStyle/>
          <a:p>
            <a:pPr algn="ctr"/>
            <a:endParaRPr kumimoji="1" lang="ja-JP" altLang="en-US">
              <a:solidFill>
                <a:schemeClr val="tx1"/>
              </a:solidFill>
            </a:endParaRPr>
          </a:p>
        </p:txBody>
      </p:sp>
      <p:sp>
        <p:nvSpPr>
          <p:cNvPr id="36" name="四角形: 角を丸くする 35">
            <a:extLst>
              <a:ext uri="{FF2B5EF4-FFF2-40B4-BE49-F238E27FC236}">
                <a16:creationId xmlns:a16="http://schemas.microsoft.com/office/drawing/2014/main" id="{9E33C655-718A-4F39-BF53-25C233D58329}"/>
              </a:ext>
            </a:extLst>
          </p:cNvPr>
          <p:cNvSpPr/>
          <p:nvPr/>
        </p:nvSpPr>
        <p:spPr>
          <a:xfrm>
            <a:off x="3603609" y="2935832"/>
            <a:ext cx="1440160" cy="52197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rtlCol="0" anchor="ctr"/>
          <a:lstStyle/>
          <a:p>
            <a:pPr algn="ctr"/>
            <a:endParaRPr kumimoji="1" lang="ja-JP" altLang="en-US">
              <a:solidFill>
                <a:schemeClr val="tx1"/>
              </a:solidFill>
            </a:endParaRPr>
          </a:p>
        </p:txBody>
      </p:sp>
      <p:sp>
        <p:nvSpPr>
          <p:cNvPr id="37" name="四角形: 角を丸くする 36">
            <a:extLst>
              <a:ext uri="{FF2B5EF4-FFF2-40B4-BE49-F238E27FC236}">
                <a16:creationId xmlns:a16="http://schemas.microsoft.com/office/drawing/2014/main" id="{1494B43C-DFD1-4654-8486-D16FA2F46D21}"/>
              </a:ext>
            </a:extLst>
          </p:cNvPr>
          <p:cNvSpPr/>
          <p:nvPr/>
        </p:nvSpPr>
        <p:spPr>
          <a:xfrm>
            <a:off x="3628999" y="3835971"/>
            <a:ext cx="1440160" cy="52197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rtlCol="0" anchor="ctr"/>
          <a:lstStyle/>
          <a:p>
            <a:pPr algn="ctr"/>
            <a:endParaRPr kumimoji="1" lang="ja-JP" altLang="en-US">
              <a:solidFill>
                <a:schemeClr val="tx1"/>
              </a:solidFill>
            </a:endParaRPr>
          </a:p>
        </p:txBody>
      </p:sp>
      <p:sp>
        <p:nvSpPr>
          <p:cNvPr id="38" name="四角形: 角を丸くする 37">
            <a:extLst>
              <a:ext uri="{FF2B5EF4-FFF2-40B4-BE49-F238E27FC236}">
                <a16:creationId xmlns:a16="http://schemas.microsoft.com/office/drawing/2014/main" id="{19952790-D7E2-40AD-BD86-91DE3D16AD4D}"/>
              </a:ext>
            </a:extLst>
          </p:cNvPr>
          <p:cNvSpPr/>
          <p:nvPr/>
        </p:nvSpPr>
        <p:spPr>
          <a:xfrm>
            <a:off x="3620970" y="4551505"/>
            <a:ext cx="1440160" cy="52197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rtlCol="0" anchor="ctr"/>
          <a:lstStyle/>
          <a:p>
            <a:pPr algn="ctr"/>
            <a:endParaRPr kumimoji="1" lang="ja-JP" altLang="en-US">
              <a:solidFill>
                <a:schemeClr val="tx1"/>
              </a:solidFill>
            </a:endParaRPr>
          </a:p>
        </p:txBody>
      </p:sp>
      <p:sp>
        <p:nvSpPr>
          <p:cNvPr id="40" name="四角形: 角を丸くする 39">
            <a:extLst>
              <a:ext uri="{FF2B5EF4-FFF2-40B4-BE49-F238E27FC236}">
                <a16:creationId xmlns:a16="http://schemas.microsoft.com/office/drawing/2014/main" id="{229F8562-FECB-4E61-8B8B-728AFA06634E}"/>
              </a:ext>
            </a:extLst>
          </p:cNvPr>
          <p:cNvSpPr/>
          <p:nvPr/>
        </p:nvSpPr>
        <p:spPr>
          <a:xfrm>
            <a:off x="3640658" y="5512345"/>
            <a:ext cx="1440160" cy="521977"/>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rtlCol="0" anchor="ctr"/>
          <a:lstStyle/>
          <a:p>
            <a:pPr algn="ctr"/>
            <a:endParaRPr kumimoji="1" lang="ja-JP" altLang="en-US">
              <a:solidFill>
                <a:schemeClr val="tx1"/>
              </a:solidFill>
            </a:endParaRPr>
          </a:p>
        </p:txBody>
      </p:sp>
      <p:sp>
        <p:nvSpPr>
          <p:cNvPr id="41" name="四角形: 角を丸くする 40">
            <a:extLst>
              <a:ext uri="{FF2B5EF4-FFF2-40B4-BE49-F238E27FC236}">
                <a16:creationId xmlns:a16="http://schemas.microsoft.com/office/drawing/2014/main" id="{6189F7D0-280D-4FA8-BF2B-948797C9885D}"/>
              </a:ext>
            </a:extLst>
          </p:cNvPr>
          <p:cNvSpPr/>
          <p:nvPr/>
        </p:nvSpPr>
        <p:spPr>
          <a:xfrm>
            <a:off x="3628999" y="2109774"/>
            <a:ext cx="1440160" cy="52197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rtlCol="0" anchor="ctr"/>
          <a:lstStyle/>
          <a:p>
            <a:pPr algn="ctr"/>
            <a:endParaRPr kumimoji="1" lang="ja-JP" altLang="en-US">
              <a:solidFill>
                <a:schemeClr val="tx1"/>
              </a:solidFill>
            </a:endParaRPr>
          </a:p>
        </p:txBody>
      </p:sp>
      <p:sp>
        <p:nvSpPr>
          <p:cNvPr id="26" name="四角形: 角を丸くする 25">
            <a:extLst>
              <a:ext uri="{FF2B5EF4-FFF2-40B4-BE49-F238E27FC236}">
                <a16:creationId xmlns:a16="http://schemas.microsoft.com/office/drawing/2014/main" id="{74EA6E15-D450-4D01-B5A2-2EB85A8DB40E}"/>
              </a:ext>
            </a:extLst>
          </p:cNvPr>
          <p:cNvSpPr/>
          <p:nvPr/>
        </p:nvSpPr>
        <p:spPr>
          <a:xfrm>
            <a:off x="1847528" y="2905478"/>
            <a:ext cx="1440160" cy="52197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rtlCol="0" anchor="ctr"/>
          <a:lstStyle/>
          <a:p>
            <a:pPr algn="ctr"/>
            <a:endParaRPr kumimoji="1" lang="ja-JP" altLang="en-US">
              <a:solidFill>
                <a:schemeClr val="tx1"/>
              </a:solidFill>
            </a:endParaRPr>
          </a:p>
        </p:txBody>
      </p:sp>
      <p:sp>
        <p:nvSpPr>
          <p:cNvPr id="27" name="四角形: 角を丸くする 26">
            <a:extLst>
              <a:ext uri="{FF2B5EF4-FFF2-40B4-BE49-F238E27FC236}">
                <a16:creationId xmlns:a16="http://schemas.microsoft.com/office/drawing/2014/main" id="{774BD27F-2255-4722-8759-88173080EB9E}"/>
              </a:ext>
            </a:extLst>
          </p:cNvPr>
          <p:cNvSpPr/>
          <p:nvPr/>
        </p:nvSpPr>
        <p:spPr>
          <a:xfrm>
            <a:off x="1841004" y="3838635"/>
            <a:ext cx="1440160" cy="52197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rtlCol="0" anchor="ctr"/>
          <a:lstStyle/>
          <a:p>
            <a:pPr algn="ctr"/>
            <a:endParaRPr kumimoji="1" lang="ja-JP" altLang="en-US">
              <a:solidFill>
                <a:schemeClr val="tx1"/>
              </a:solidFill>
            </a:endParaRPr>
          </a:p>
        </p:txBody>
      </p:sp>
      <p:sp>
        <p:nvSpPr>
          <p:cNvPr id="28" name="四角形: 角を丸くする 27">
            <a:extLst>
              <a:ext uri="{FF2B5EF4-FFF2-40B4-BE49-F238E27FC236}">
                <a16:creationId xmlns:a16="http://schemas.microsoft.com/office/drawing/2014/main" id="{16FBE7E0-8383-4156-B2D5-7A605DA5EF1F}"/>
              </a:ext>
            </a:extLst>
          </p:cNvPr>
          <p:cNvSpPr/>
          <p:nvPr/>
        </p:nvSpPr>
        <p:spPr>
          <a:xfrm>
            <a:off x="1847528" y="4551505"/>
            <a:ext cx="1440160" cy="52197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rtlCol="0" anchor="ctr"/>
          <a:lstStyle/>
          <a:p>
            <a:pPr algn="ctr"/>
            <a:endParaRPr kumimoji="1" lang="ja-JP" altLang="en-US">
              <a:solidFill>
                <a:schemeClr val="tx1"/>
              </a:solidFill>
            </a:endParaRPr>
          </a:p>
        </p:txBody>
      </p:sp>
      <p:sp>
        <p:nvSpPr>
          <p:cNvPr id="30" name="四角形: 角を丸くする 29">
            <a:extLst>
              <a:ext uri="{FF2B5EF4-FFF2-40B4-BE49-F238E27FC236}">
                <a16:creationId xmlns:a16="http://schemas.microsoft.com/office/drawing/2014/main" id="{81AB02F6-F683-4FBE-AE55-84FB7ABD8627}"/>
              </a:ext>
            </a:extLst>
          </p:cNvPr>
          <p:cNvSpPr/>
          <p:nvPr/>
        </p:nvSpPr>
        <p:spPr>
          <a:xfrm>
            <a:off x="1877008" y="5499310"/>
            <a:ext cx="1440160" cy="521977"/>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rtlCol="0" anchor="ctr"/>
          <a:lstStyle/>
          <a:p>
            <a:pPr algn="ctr"/>
            <a:endParaRPr kumimoji="1" lang="ja-JP" altLang="en-US">
              <a:solidFill>
                <a:schemeClr val="tx1"/>
              </a:solidFill>
            </a:endParaRPr>
          </a:p>
        </p:txBody>
      </p:sp>
      <p:sp>
        <p:nvSpPr>
          <p:cNvPr id="2" name="四角形: 角を丸くする 1">
            <a:extLst>
              <a:ext uri="{FF2B5EF4-FFF2-40B4-BE49-F238E27FC236}">
                <a16:creationId xmlns:a16="http://schemas.microsoft.com/office/drawing/2014/main" id="{3AFADC8D-47C5-4A92-9420-BA83F520218F}"/>
              </a:ext>
            </a:extLst>
          </p:cNvPr>
          <p:cNvSpPr/>
          <p:nvPr/>
        </p:nvSpPr>
        <p:spPr>
          <a:xfrm>
            <a:off x="1820303" y="2065439"/>
            <a:ext cx="1530655" cy="693563"/>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rtlCol="0" anchor="ctr"/>
          <a:lstStyle/>
          <a:p>
            <a:pPr algn="ctr"/>
            <a:endParaRPr kumimoji="1" lang="ja-JP" altLang="en-US">
              <a:solidFill>
                <a:schemeClr val="tx1"/>
              </a:solidFill>
            </a:endParaRPr>
          </a:p>
        </p:txBody>
      </p:sp>
      <p:sp>
        <p:nvSpPr>
          <p:cNvPr id="8" name="テキスト ボックス 7">
            <a:extLst>
              <a:ext uri="{FF2B5EF4-FFF2-40B4-BE49-F238E27FC236}">
                <a16:creationId xmlns:a16="http://schemas.microsoft.com/office/drawing/2014/main" id="{B46580ED-4C21-47B8-B887-745C11844C2A}"/>
              </a:ext>
            </a:extLst>
          </p:cNvPr>
          <p:cNvSpPr txBox="1"/>
          <p:nvPr/>
        </p:nvSpPr>
        <p:spPr>
          <a:xfrm>
            <a:off x="1804347" y="2232923"/>
            <a:ext cx="1512168" cy="523220"/>
          </a:xfrm>
          <a:prstGeom prst="rect">
            <a:avLst/>
          </a:prstGeom>
        </p:spPr>
        <p:txBody>
          <a:bodyPr vertOverflow="overflow" horzOverflow="overflow" wrap="square" rtlCol="0">
            <a:spAutoFit/>
          </a:bodyPr>
          <a:lstStyle/>
          <a:p>
            <a:pPr algn="ctr"/>
            <a:r>
              <a:rPr kumimoji="1" lang="ja-JP" altLang="en-US" sz="1400" dirty="0"/>
              <a:t>子ども・子育て</a:t>
            </a:r>
            <a:endParaRPr kumimoji="1" lang="en-US" altLang="ja-JP" sz="1400" dirty="0"/>
          </a:p>
          <a:p>
            <a:pPr algn="ctr"/>
            <a:r>
              <a:rPr lang="ja-JP" altLang="en-US" sz="1400" dirty="0"/>
              <a:t>支援法</a:t>
            </a:r>
            <a:endParaRPr kumimoji="1" lang="ja-JP" altLang="en-US" sz="1400" dirty="0"/>
          </a:p>
        </p:txBody>
      </p:sp>
      <p:sp>
        <p:nvSpPr>
          <p:cNvPr id="9" name="テキスト ボックス 8">
            <a:extLst>
              <a:ext uri="{FF2B5EF4-FFF2-40B4-BE49-F238E27FC236}">
                <a16:creationId xmlns:a16="http://schemas.microsoft.com/office/drawing/2014/main" id="{56B4FD41-0868-4A77-A6CE-F8CB3A45BC01}"/>
              </a:ext>
            </a:extLst>
          </p:cNvPr>
          <p:cNvSpPr txBox="1"/>
          <p:nvPr/>
        </p:nvSpPr>
        <p:spPr>
          <a:xfrm>
            <a:off x="1834884" y="2977807"/>
            <a:ext cx="1440160" cy="523220"/>
          </a:xfrm>
          <a:prstGeom prst="rect">
            <a:avLst/>
          </a:prstGeom>
        </p:spPr>
        <p:txBody>
          <a:bodyPr vertOverflow="overflow" horzOverflow="overflow" wrap="square" rtlCol="0">
            <a:spAutoFit/>
          </a:bodyPr>
          <a:lstStyle/>
          <a:p>
            <a:pPr algn="ctr"/>
            <a:r>
              <a:rPr kumimoji="1" lang="ja-JP" altLang="en-US" sz="1400" dirty="0"/>
              <a:t>次世代育成支援</a:t>
            </a:r>
            <a:r>
              <a:rPr lang="ja-JP" altLang="en-US" sz="1400" dirty="0"/>
              <a:t>対策推進法</a:t>
            </a:r>
            <a:endParaRPr kumimoji="1" lang="ja-JP" altLang="en-US" sz="1400" dirty="0"/>
          </a:p>
        </p:txBody>
      </p:sp>
      <p:sp>
        <p:nvSpPr>
          <p:cNvPr id="10" name="テキスト ボックス 9">
            <a:extLst>
              <a:ext uri="{FF2B5EF4-FFF2-40B4-BE49-F238E27FC236}">
                <a16:creationId xmlns:a16="http://schemas.microsoft.com/office/drawing/2014/main" id="{89D3E763-7C17-48EC-A782-0179F56698FC}"/>
              </a:ext>
            </a:extLst>
          </p:cNvPr>
          <p:cNvSpPr txBox="1"/>
          <p:nvPr/>
        </p:nvSpPr>
        <p:spPr>
          <a:xfrm>
            <a:off x="1834884" y="3880193"/>
            <a:ext cx="1440160" cy="523220"/>
          </a:xfrm>
          <a:prstGeom prst="rect">
            <a:avLst/>
          </a:prstGeom>
        </p:spPr>
        <p:txBody>
          <a:bodyPr vertOverflow="overflow" horzOverflow="overflow" wrap="square" rtlCol="0">
            <a:spAutoFit/>
          </a:bodyPr>
          <a:lstStyle/>
          <a:p>
            <a:pPr algn="ctr"/>
            <a:r>
              <a:rPr kumimoji="1" lang="ja-JP" altLang="en-US" sz="1400" dirty="0"/>
              <a:t>子どもの貧困</a:t>
            </a:r>
            <a:endParaRPr kumimoji="1" lang="en-US" altLang="ja-JP" sz="1400" dirty="0"/>
          </a:p>
          <a:p>
            <a:pPr algn="ctr"/>
            <a:r>
              <a:rPr lang="ja-JP" altLang="en-US" sz="1400" dirty="0"/>
              <a:t>対策推進法</a:t>
            </a:r>
            <a:endParaRPr kumimoji="1" lang="ja-JP" altLang="en-US" sz="1400" dirty="0"/>
          </a:p>
        </p:txBody>
      </p:sp>
      <p:sp>
        <p:nvSpPr>
          <p:cNvPr id="11" name="テキスト ボックス 10">
            <a:extLst>
              <a:ext uri="{FF2B5EF4-FFF2-40B4-BE49-F238E27FC236}">
                <a16:creationId xmlns:a16="http://schemas.microsoft.com/office/drawing/2014/main" id="{E86DFFE5-3EDF-44A9-A2D8-97262D281A3C}"/>
              </a:ext>
            </a:extLst>
          </p:cNvPr>
          <p:cNvSpPr txBox="1"/>
          <p:nvPr/>
        </p:nvSpPr>
        <p:spPr>
          <a:xfrm>
            <a:off x="1841004" y="4594305"/>
            <a:ext cx="1440160" cy="523220"/>
          </a:xfrm>
          <a:prstGeom prst="rect">
            <a:avLst/>
          </a:prstGeom>
        </p:spPr>
        <p:txBody>
          <a:bodyPr vertOverflow="overflow" horzOverflow="overflow" wrap="square" rtlCol="0">
            <a:spAutoFit/>
          </a:bodyPr>
          <a:lstStyle/>
          <a:p>
            <a:pPr algn="ctr"/>
            <a:r>
              <a:rPr kumimoji="1" lang="ja-JP" altLang="en-US" sz="1400" dirty="0"/>
              <a:t>子ども・若者</a:t>
            </a:r>
            <a:endParaRPr kumimoji="1" lang="en-US" altLang="ja-JP" sz="1400" dirty="0"/>
          </a:p>
          <a:p>
            <a:pPr algn="ctr"/>
            <a:r>
              <a:rPr lang="ja-JP" altLang="en-US" sz="1400" dirty="0"/>
              <a:t>育成支援推進法</a:t>
            </a:r>
            <a:endParaRPr kumimoji="1" lang="ja-JP" altLang="en-US" sz="1400" dirty="0"/>
          </a:p>
        </p:txBody>
      </p:sp>
      <p:sp>
        <p:nvSpPr>
          <p:cNvPr id="19" name="テキスト ボックス 18">
            <a:extLst>
              <a:ext uri="{FF2B5EF4-FFF2-40B4-BE49-F238E27FC236}">
                <a16:creationId xmlns:a16="http://schemas.microsoft.com/office/drawing/2014/main" id="{CF7CB190-9A78-4F7C-882C-C1EA92620B88}"/>
              </a:ext>
            </a:extLst>
          </p:cNvPr>
          <p:cNvSpPr txBox="1"/>
          <p:nvPr/>
        </p:nvSpPr>
        <p:spPr>
          <a:xfrm>
            <a:off x="1877008" y="5606409"/>
            <a:ext cx="1440160" cy="307777"/>
          </a:xfrm>
          <a:prstGeom prst="rect">
            <a:avLst/>
          </a:prstGeom>
        </p:spPr>
        <p:txBody>
          <a:bodyPr vertOverflow="overflow" horzOverflow="overflow" wrap="square" rtlCol="0">
            <a:spAutoFit/>
          </a:bodyPr>
          <a:lstStyle/>
          <a:p>
            <a:pPr algn="ctr"/>
            <a:r>
              <a:rPr kumimoji="1" lang="ja-JP" altLang="en-US" sz="1400" dirty="0"/>
              <a:t>こども</a:t>
            </a:r>
            <a:r>
              <a:rPr lang="ja-JP" altLang="en-US" sz="1400" dirty="0"/>
              <a:t>基本法</a:t>
            </a:r>
            <a:endParaRPr kumimoji="1" lang="ja-JP" altLang="en-US" sz="1400" dirty="0"/>
          </a:p>
        </p:txBody>
      </p:sp>
      <p:sp>
        <p:nvSpPr>
          <p:cNvPr id="5" name="テキスト ボックス 4">
            <a:extLst>
              <a:ext uri="{FF2B5EF4-FFF2-40B4-BE49-F238E27FC236}">
                <a16:creationId xmlns:a16="http://schemas.microsoft.com/office/drawing/2014/main" id="{0A1C96EC-4EF3-45BD-B6DB-0086C89B8A1F}"/>
              </a:ext>
            </a:extLst>
          </p:cNvPr>
          <p:cNvSpPr txBox="1"/>
          <p:nvPr/>
        </p:nvSpPr>
        <p:spPr>
          <a:xfrm>
            <a:off x="1877008" y="6241575"/>
            <a:ext cx="1440160" cy="369332"/>
          </a:xfrm>
          <a:prstGeom prst="rect">
            <a:avLst/>
          </a:prstGeom>
        </p:spPr>
        <p:txBody>
          <a:bodyPr vertOverflow="overflow" horzOverflow="overflow" wrap="square" rtlCol="0">
            <a:spAutoFit/>
          </a:bodyPr>
          <a:lstStyle/>
          <a:p>
            <a:r>
              <a:rPr lang="en-US" altLang="ja-JP" dirty="0"/>
              <a:t>【</a:t>
            </a:r>
            <a:r>
              <a:rPr lang="ja-JP" altLang="en-US" dirty="0"/>
              <a:t>根拠法</a:t>
            </a:r>
            <a:r>
              <a:rPr lang="en-US" altLang="ja-JP" dirty="0"/>
              <a:t>】</a:t>
            </a:r>
            <a:endParaRPr kumimoji="1" lang="ja-JP" altLang="en-US" dirty="0"/>
          </a:p>
        </p:txBody>
      </p:sp>
      <p:sp>
        <p:nvSpPr>
          <p:cNvPr id="6" name="テキスト ボックス 5">
            <a:extLst>
              <a:ext uri="{FF2B5EF4-FFF2-40B4-BE49-F238E27FC236}">
                <a16:creationId xmlns:a16="http://schemas.microsoft.com/office/drawing/2014/main" id="{AE5818EA-40C1-4B74-A989-BF6E01F7F087}"/>
              </a:ext>
            </a:extLst>
          </p:cNvPr>
          <p:cNvSpPr txBox="1"/>
          <p:nvPr/>
        </p:nvSpPr>
        <p:spPr>
          <a:xfrm>
            <a:off x="3587197" y="6241575"/>
            <a:ext cx="1572700" cy="369332"/>
          </a:xfrm>
          <a:prstGeom prst="rect">
            <a:avLst/>
          </a:prstGeom>
        </p:spPr>
        <p:txBody>
          <a:bodyPr vertOverflow="overflow" horzOverflow="overflow" wrap="square" rtlCol="0">
            <a:spAutoFit/>
          </a:bodyPr>
          <a:lstStyle/>
          <a:p>
            <a:r>
              <a:rPr lang="en-US" altLang="ja-JP" dirty="0"/>
              <a:t>【</a:t>
            </a:r>
            <a:r>
              <a:rPr lang="ja-JP" altLang="en-US" dirty="0"/>
              <a:t>国大綱等</a:t>
            </a:r>
            <a:r>
              <a:rPr lang="en-US" altLang="ja-JP" dirty="0"/>
              <a:t>】</a:t>
            </a:r>
            <a:endParaRPr kumimoji="1" lang="ja-JP" altLang="en-US" dirty="0"/>
          </a:p>
        </p:txBody>
      </p:sp>
      <p:sp>
        <p:nvSpPr>
          <p:cNvPr id="7" name="テキスト ボックス 6">
            <a:extLst>
              <a:ext uri="{FF2B5EF4-FFF2-40B4-BE49-F238E27FC236}">
                <a16:creationId xmlns:a16="http://schemas.microsoft.com/office/drawing/2014/main" id="{6C9EAD51-FB91-4005-B167-5B1497E9FEBB}"/>
              </a:ext>
            </a:extLst>
          </p:cNvPr>
          <p:cNvSpPr txBox="1"/>
          <p:nvPr/>
        </p:nvSpPr>
        <p:spPr>
          <a:xfrm>
            <a:off x="7083550" y="6229520"/>
            <a:ext cx="1440160" cy="369332"/>
          </a:xfrm>
          <a:prstGeom prst="rect">
            <a:avLst/>
          </a:prstGeom>
        </p:spPr>
        <p:txBody>
          <a:bodyPr vertOverflow="overflow" horzOverflow="overflow" wrap="square" rtlCol="0">
            <a:spAutoFit/>
          </a:bodyPr>
          <a:lstStyle/>
          <a:p>
            <a:r>
              <a:rPr lang="en-US" altLang="ja-JP" dirty="0"/>
              <a:t>【</a:t>
            </a:r>
            <a:r>
              <a:rPr lang="ja-JP" altLang="en-US" dirty="0"/>
              <a:t>市計画</a:t>
            </a:r>
            <a:r>
              <a:rPr lang="en-US" altLang="ja-JP" dirty="0"/>
              <a:t>】</a:t>
            </a:r>
            <a:endParaRPr kumimoji="1" lang="ja-JP" altLang="en-US" dirty="0"/>
          </a:p>
        </p:txBody>
      </p:sp>
      <p:sp>
        <p:nvSpPr>
          <p:cNvPr id="14" name="テキスト ボックス 13">
            <a:extLst>
              <a:ext uri="{FF2B5EF4-FFF2-40B4-BE49-F238E27FC236}">
                <a16:creationId xmlns:a16="http://schemas.microsoft.com/office/drawing/2014/main" id="{00817539-ECBE-465B-9AA2-13CD239B678C}"/>
              </a:ext>
            </a:extLst>
          </p:cNvPr>
          <p:cNvSpPr txBox="1"/>
          <p:nvPr/>
        </p:nvSpPr>
        <p:spPr>
          <a:xfrm>
            <a:off x="3667408" y="2227718"/>
            <a:ext cx="1296144" cy="307777"/>
          </a:xfrm>
          <a:prstGeom prst="rect">
            <a:avLst/>
          </a:prstGeom>
        </p:spPr>
        <p:txBody>
          <a:bodyPr vertOverflow="overflow" horzOverflow="overflow" wrap="square" rtlCol="0">
            <a:spAutoFit/>
          </a:bodyPr>
          <a:lstStyle/>
          <a:p>
            <a:pPr algn="ctr"/>
            <a:r>
              <a:rPr lang="ja-JP" altLang="en-US" sz="1400" dirty="0"/>
              <a:t>基本指針</a:t>
            </a:r>
            <a:endParaRPr kumimoji="1" lang="en-US" altLang="ja-JP" sz="1400" dirty="0"/>
          </a:p>
        </p:txBody>
      </p:sp>
      <p:sp>
        <p:nvSpPr>
          <p:cNvPr id="15" name="テキスト ボックス 14">
            <a:extLst>
              <a:ext uri="{FF2B5EF4-FFF2-40B4-BE49-F238E27FC236}">
                <a16:creationId xmlns:a16="http://schemas.microsoft.com/office/drawing/2014/main" id="{F27C81FF-F8C2-4B1C-A882-996D2611D280}"/>
              </a:ext>
            </a:extLst>
          </p:cNvPr>
          <p:cNvSpPr txBox="1"/>
          <p:nvPr/>
        </p:nvSpPr>
        <p:spPr>
          <a:xfrm>
            <a:off x="3640658" y="2972251"/>
            <a:ext cx="1296144" cy="523220"/>
          </a:xfrm>
          <a:prstGeom prst="rect">
            <a:avLst/>
          </a:prstGeom>
        </p:spPr>
        <p:txBody>
          <a:bodyPr vertOverflow="overflow" horzOverflow="overflow" wrap="square" rtlCol="0">
            <a:spAutoFit/>
          </a:bodyPr>
          <a:lstStyle/>
          <a:p>
            <a:pPr algn="ctr"/>
            <a:r>
              <a:rPr lang="ja-JP" altLang="en-US" sz="1400" dirty="0"/>
              <a:t>行動計画</a:t>
            </a:r>
            <a:endParaRPr lang="en-US" altLang="ja-JP" sz="1400" dirty="0"/>
          </a:p>
          <a:p>
            <a:pPr algn="ctr"/>
            <a:r>
              <a:rPr lang="ja-JP" altLang="en-US" sz="1400" dirty="0"/>
              <a:t>策定指針</a:t>
            </a:r>
            <a:endParaRPr kumimoji="1" lang="en-US" altLang="ja-JP" sz="1400" dirty="0"/>
          </a:p>
        </p:txBody>
      </p:sp>
      <p:sp>
        <p:nvSpPr>
          <p:cNvPr id="16" name="テキスト ボックス 15">
            <a:extLst>
              <a:ext uri="{FF2B5EF4-FFF2-40B4-BE49-F238E27FC236}">
                <a16:creationId xmlns:a16="http://schemas.microsoft.com/office/drawing/2014/main" id="{880F6FBF-5C25-4C13-B191-E7598286CF6B}"/>
              </a:ext>
            </a:extLst>
          </p:cNvPr>
          <p:cNvSpPr txBox="1"/>
          <p:nvPr/>
        </p:nvSpPr>
        <p:spPr>
          <a:xfrm>
            <a:off x="3701007" y="3834728"/>
            <a:ext cx="1296144" cy="523220"/>
          </a:xfrm>
          <a:prstGeom prst="rect">
            <a:avLst/>
          </a:prstGeom>
        </p:spPr>
        <p:txBody>
          <a:bodyPr vertOverflow="overflow" horzOverflow="overflow" wrap="square" rtlCol="0">
            <a:spAutoFit/>
          </a:bodyPr>
          <a:lstStyle/>
          <a:p>
            <a:pPr algn="ctr"/>
            <a:r>
              <a:rPr lang="ja-JP" altLang="en-US" sz="1400" dirty="0"/>
              <a:t>子どもの</a:t>
            </a:r>
            <a:endParaRPr lang="en-US" altLang="ja-JP" sz="1400" dirty="0"/>
          </a:p>
          <a:p>
            <a:pPr algn="ctr"/>
            <a:r>
              <a:rPr lang="ja-JP" altLang="en-US" sz="1400" dirty="0"/>
              <a:t>貧困対策大綱</a:t>
            </a:r>
            <a:endParaRPr kumimoji="1" lang="en-US" altLang="ja-JP" sz="1400" dirty="0"/>
          </a:p>
        </p:txBody>
      </p:sp>
      <p:sp>
        <p:nvSpPr>
          <p:cNvPr id="17" name="テキスト ボックス 16">
            <a:extLst>
              <a:ext uri="{FF2B5EF4-FFF2-40B4-BE49-F238E27FC236}">
                <a16:creationId xmlns:a16="http://schemas.microsoft.com/office/drawing/2014/main" id="{C0D7CB94-BD4C-46B1-AD23-4A829ED41481}"/>
              </a:ext>
            </a:extLst>
          </p:cNvPr>
          <p:cNvSpPr txBox="1"/>
          <p:nvPr/>
        </p:nvSpPr>
        <p:spPr>
          <a:xfrm>
            <a:off x="3692978" y="4604744"/>
            <a:ext cx="1296144" cy="415498"/>
          </a:xfrm>
          <a:prstGeom prst="rect">
            <a:avLst/>
          </a:prstGeom>
        </p:spPr>
        <p:txBody>
          <a:bodyPr vertOverflow="overflow" horzOverflow="overflow" wrap="square" rtlCol="0">
            <a:spAutoFit/>
          </a:bodyPr>
          <a:lstStyle/>
          <a:p>
            <a:pPr algn="ctr"/>
            <a:r>
              <a:rPr lang="ja-JP" altLang="en-US" sz="1050" b="1" dirty="0"/>
              <a:t>子供・若者</a:t>
            </a:r>
            <a:endParaRPr lang="en-US" altLang="ja-JP" sz="1050" b="1" dirty="0"/>
          </a:p>
          <a:p>
            <a:pPr algn="ctr"/>
            <a:r>
              <a:rPr lang="ja-JP" altLang="en-US" sz="1050" b="1" dirty="0"/>
              <a:t>育成支援推進大綱</a:t>
            </a:r>
            <a:endParaRPr kumimoji="1" lang="en-US" altLang="ja-JP" sz="1050" b="1" dirty="0"/>
          </a:p>
        </p:txBody>
      </p:sp>
      <p:sp>
        <p:nvSpPr>
          <p:cNvPr id="20" name="テキスト ボックス 19">
            <a:extLst>
              <a:ext uri="{FF2B5EF4-FFF2-40B4-BE49-F238E27FC236}">
                <a16:creationId xmlns:a16="http://schemas.microsoft.com/office/drawing/2014/main" id="{C7CDE5BD-6974-4A60-8329-1939F0DD5CB6}"/>
              </a:ext>
            </a:extLst>
          </p:cNvPr>
          <p:cNvSpPr txBox="1"/>
          <p:nvPr/>
        </p:nvSpPr>
        <p:spPr>
          <a:xfrm>
            <a:off x="3692978" y="5623600"/>
            <a:ext cx="1296144" cy="307777"/>
          </a:xfrm>
          <a:prstGeom prst="rect">
            <a:avLst/>
          </a:prstGeom>
        </p:spPr>
        <p:txBody>
          <a:bodyPr vertOverflow="overflow" horzOverflow="overflow" wrap="square" rtlCol="0">
            <a:spAutoFit/>
          </a:bodyPr>
          <a:lstStyle/>
          <a:p>
            <a:pPr algn="ctr"/>
            <a:r>
              <a:rPr lang="ja-JP" altLang="en-US" sz="1400" dirty="0"/>
              <a:t>こども大綱</a:t>
            </a:r>
            <a:endParaRPr kumimoji="1" lang="en-US" altLang="ja-JP" sz="1400" dirty="0"/>
          </a:p>
        </p:txBody>
      </p:sp>
      <p:sp>
        <p:nvSpPr>
          <p:cNvPr id="22" name="右中かっこ 21">
            <a:extLst>
              <a:ext uri="{FF2B5EF4-FFF2-40B4-BE49-F238E27FC236}">
                <a16:creationId xmlns:a16="http://schemas.microsoft.com/office/drawing/2014/main" id="{58977705-0E99-4329-9C5E-4DC0163B9589}"/>
              </a:ext>
            </a:extLst>
          </p:cNvPr>
          <p:cNvSpPr/>
          <p:nvPr/>
        </p:nvSpPr>
        <p:spPr>
          <a:xfrm>
            <a:off x="5141167" y="2213662"/>
            <a:ext cx="390457" cy="190556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85A6B0BC-C46C-45B2-B881-84DE410AEA6C}"/>
              </a:ext>
            </a:extLst>
          </p:cNvPr>
          <p:cNvSpPr txBox="1"/>
          <p:nvPr/>
        </p:nvSpPr>
        <p:spPr>
          <a:xfrm>
            <a:off x="5832227" y="4655181"/>
            <a:ext cx="2794600" cy="307777"/>
          </a:xfrm>
          <a:prstGeom prst="rect">
            <a:avLst/>
          </a:prstGeom>
        </p:spPr>
        <p:txBody>
          <a:bodyPr vertOverflow="overflow" horzOverflow="overflow" wrap="square" rtlCol="0">
            <a:spAutoFit/>
          </a:bodyPr>
          <a:lstStyle/>
          <a:p>
            <a:pPr algn="ctr"/>
            <a:r>
              <a:rPr kumimoji="1" lang="ja-JP" altLang="en-US" sz="1400" dirty="0"/>
              <a:t>鎌倉市子ども・若者育成プラン</a:t>
            </a:r>
            <a:endParaRPr kumimoji="1" lang="en-US" altLang="ja-JP" sz="1400" dirty="0"/>
          </a:p>
        </p:txBody>
      </p:sp>
      <p:sp>
        <p:nvSpPr>
          <p:cNvPr id="25" name="テキスト ボックス 24">
            <a:extLst>
              <a:ext uri="{FF2B5EF4-FFF2-40B4-BE49-F238E27FC236}">
                <a16:creationId xmlns:a16="http://schemas.microsoft.com/office/drawing/2014/main" id="{16D564CE-0A9D-45CE-831A-F6AE9E35AC7B}"/>
              </a:ext>
            </a:extLst>
          </p:cNvPr>
          <p:cNvSpPr txBox="1"/>
          <p:nvPr/>
        </p:nvSpPr>
        <p:spPr>
          <a:xfrm>
            <a:off x="5634943" y="5513069"/>
            <a:ext cx="4196704" cy="523220"/>
          </a:xfrm>
          <a:prstGeom prst="rect">
            <a:avLst/>
          </a:prstGeom>
        </p:spPr>
        <p:txBody>
          <a:bodyPr vertOverflow="overflow" horzOverflow="overflow" wrap="square" rtlCol="0">
            <a:spAutoFit/>
          </a:bodyPr>
          <a:lstStyle/>
          <a:p>
            <a:pPr algn="ctr"/>
            <a:r>
              <a:rPr kumimoji="1" lang="ja-JP" altLang="en-US" sz="1400" dirty="0"/>
              <a:t>鎌倉市こども計画</a:t>
            </a:r>
            <a:endParaRPr kumimoji="1" lang="en-US" altLang="ja-JP" sz="1400" dirty="0"/>
          </a:p>
          <a:p>
            <a:pPr algn="ctr"/>
            <a:r>
              <a:rPr kumimoji="1" lang="ja-JP" altLang="en-US" sz="1400" dirty="0"/>
              <a:t>（第３期鎌倉市子ども・子育てきらきらプラン）</a:t>
            </a:r>
          </a:p>
        </p:txBody>
      </p:sp>
      <p:sp>
        <p:nvSpPr>
          <p:cNvPr id="43" name="四角形: 角を丸くする 42">
            <a:extLst>
              <a:ext uri="{FF2B5EF4-FFF2-40B4-BE49-F238E27FC236}">
                <a16:creationId xmlns:a16="http://schemas.microsoft.com/office/drawing/2014/main" id="{E275CEF1-9105-4E44-95B0-C1FF757CAE45}"/>
              </a:ext>
            </a:extLst>
          </p:cNvPr>
          <p:cNvSpPr/>
          <p:nvPr/>
        </p:nvSpPr>
        <p:spPr>
          <a:xfrm>
            <a:off x="5611430" y="2106226"/>
            <a:ext cx="3236220" cy="2204474"/>
          </a:xfrm>
          <a:prstGeom prst="roundRect">
            <a:avLst/>
          </a:prstGeom>
          <a:solidFill>
            <a:schemeClr val="accent5">
              <a:lumMod val="20000"/>
              <a:lumOff val="8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rtlCol="0" anchor="ctr"/>
          <a:lstStyle/>
          <a:p>
            <a:pPr algn="ctr"/>
            <a:endParaRPr kumimoji="1" lang="ja-JP" altLang="en-US">
              <a:solidFill>
                <a:schemeClr val="tx1"/>
              </a:solidFill>
            </a:endParaRPr>
          </a:p>
        </p:txBody>
      </p:sp>
      <p:sp>
        <p:nvSpPr>
          <p:cNvPr id="44" name="テキスト ボックス 43">
            <a:extLst>
              <a:ext uri="{FF2B5EF4-FFF2-40B4-BE49-F238E27FC236}">
                <a16:creationId xmlns:a16="http://schemas.microsoft.com/office/drawing/2014/main" id="{7503FFDA-353F-42A2-B0C4-78E0CF87EA8A}"/>
              </a:ext>
            </a:extLst>
          </p:cNvPr>
          <p:cNvSpPr txBox="1"/>
          <p:nvPr/>
        </p:nvSpPr>
        <p:spPr>
          <a:xfrm>
            <a:off x="5579517" y="2837530"/>
            <a:ext cx="3325414" cy="523220"/>
          </a:xfrm>
          <a:prstGeom prst="rect">
            <a:avLst/>
          </a:prstGeom>
        </p:spPr>
        <p:txBody>
          <a:bodyPr vertOverflow="overflow" horzOverflow="overflow" wrap="square" rtlCol="0">
            <a:spAutoFit/>
          </a:bodyPr>
          <a:lstStyle/>
          <a:p>
            <a:pPr algn="ctr"/>
            <a:r>
              <a:rPr kumimoji="1" lang="ja-JP" altLang="en-US" sz="1400" dirty="0"/>
              <a:t>第２期</a:t>
            </a:r>
            <a:endParaRPr kumimoji="1" lang="en-US" altLang="ja-JP" sz="1400" dirty="0"/>
          </a:p>
          <a:p>
            <a:pPr algn="ctr"/>
            <a:r>
              <a:rPr kumimoji="1" lang="ja-JP" altLang="en-US" sz="1400" dirty="0"/>
              <a:t>鎌倉市子ども・子育てきらきらプラン</a:t>
            </a:r>
          </a:p>
        </p:txBody>
      </p:sp>
      <p:sp>
        <p:nvSpPr>
          <p:cNvPr id="39" name="四角形: 角を丸くする 38">
            <a:extLst>
              <a:ext uri="{FF2B5EF4-FFF2-40B4-BE49-F238E27FC236}">
                <a16:creationId xmlns:a16="http://schemas.microsoft.com/office/drawing/2014/main" id="{75A3A29A-2987-4F33-949D-E75856530AD7}"/>
              </a:ext>
            </a:extLst>
          </p:cNvPr>
          <p:cNvSpPr/>
          <p:nvPr/>
        </p:nvSpPr>
        <p:spPr>
          <a:xfrm>
            <a:off x="8635519" y="2147318"/>
            <a:ext cx="890847" cy="3102269"/>
          </a:xfrm>
          <a:prstGeom prst="round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eaVert" rtlCol="0" anchor="ctr"/>
          <a:lstStyle/>
          <a:p>
            <a:pPr algn="ctr"/>
            <a:r>
              <a:rPr kumimoji="1" lang="ja-JP" altLang="en-US" dirty="0">
                <a:solidFill>
                  <a:schemeClr val="tx1"/>
                </a:solidFill>
              </a:rPr>
              <a:t>きらきらプロジェクト</a:t>
            </a:r>
          </a:p>
        </p:txBody>
      </p:sp>
      <p:sp>
        <p:nvSpPr>
          <p:cNvPr id="34" name="タイトル 1">
            <a:extLst>
              <a:ext uri="{FF2B5EF4-FFF2-40B4-BE49-F238E27FC236}">
                <a16:creationId xmlns:a16="http://schemas.microsoft.com/office/drawing/2014/main" id="{41DCC6B2-9DD1-4A4E-A41E-1A96058B908D}"/>
              </a:ext>
            </a:extLst>
          </p:cNvPr>
          <p:cNvSpPr>
            <a:spLocks noGrp="1"/>
          </p:cNvSpPr>
          <p:nvPr>
            <p:ph type="title"/>
          </p:nvPr>
        </p:nvSpPr>
        <p:spPr>
          <a:xfrm>
            <a:off x="1960410" y="656087"/>
            <a:ext cx="7349066" cy="712885"/>
          </a:xfrm>
        </p:spPr>
        <p:txBody>
          <a:bodyPr>
            <a:normAutofit/>
          </a:bodyPr>
          <a:lstStyle/>
          <a:p>
            <a:r>
              <a:rPr kumimoji="1" lang="ja-JP" altLang="en-US" dirty="0"/>
              <a:t>鎌倉市こども計画の内包イメージ</a:t>
            </a:r>
          </a:p>
        </p:txBody>
      </p:sp>
      <p:sp>
        <p:nvSpPr>
          <p:cNvPr id="42" name="テキスト ボックス 4">
            <a:extLst>
              <a:ext uri="{FF2B5EF4-FFF2-40B4-BE49-F238E27FC236}">
                <a16:creationId xmlns:a16="http://schemas.microsoft.com/office/drawing/2014/main" id="{590B8D39-B1A8-4D92-A7F9-396B68B6C01F}"/>
              </a:ext>
            </a:extLst>
          </p:cNvPr>
          <p:cNvSpPr txBox="1"/>
          <p:nvPr/>
        </p:nvSpPr>
        <p:spPr>
          <a:xfrm>
            <a:off x="11535508" y="6241575"/>
            <a:ext cx="450431" cy="400110"/>
          </a:xfrm>
          <a:prstGeom prst="rect">
            <a:avLst/>
          </a:prstGeom>
          <a:noFill/>
        </p:spPr>
        <p:txBody>
          <a:bodyPr wrap="square" rtlCol="0">
            <a:spAutoFit/>
          </a:bodyPr>
          <a:lstStyle/>
          <a:p>
            <a:r>
              <a:rPr kumimoji="1" lang="en-US" altLang="ja-JP" sz="2000" dirty="0"/>
              <a:t>10</a:t>
            </a:r>
            <a:endParaRPr kumimoji="1" lang="ja-JP" altLang="en-US" sz="2000" dirty="0"/>
          </a:p>
        </p:txBody>
      </p:sp>
    </p:spTree>
    <p:extLst>
      <p:ext uri="{BB962C8B-B14F-4D97-AF65-F5344CB8AC3E}">
        <p14:creationId xmlns:p14="http://schemas.microsoft.com/office/powerpoint/2010/main" val="1624583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1431DB-607E-4A37-BB03-6C081B496777}"/>
              </a:ext>
            </a:extLst>
          </p:cNvPr>
          <p:cNvSpPr>
            <a:spLocks noGrp="1"/>
          </p:cNvSpPr>
          <p:nvPr>
            <p:ph type="title"/>
          </p:nvPr>
        </p:nvSpPr>
        <p:spPr>
          <a:xfrm>
            <a:off x="677334" y="609600"/>
            <a:ext cx="8596668" cy="646331"/>
          </a:xfrm>
        </p:spPr>
        <p:txBody>
          <a:bodyPr/>
          <a:lstStyle/>
          <a:p>
            <a:r>
              <a:rPr lang="ja-JP" altLang="en-US" sz="3200" dirty="0"/>
              <a:t>計画の基本的な考え方</a:t>
            </a:r>
          </a:p>
        </p:txBody>
      </p:sp>
      <p:graphicFrame>
        <p:nvGraphicFramePr>
          <p:cNvPr id="8" name="コンテンツ プレースホルダー 7">
            <a:extLst>
              <a:ext uri="{FF2B5EF4-FFF2-40B4-BE49-F238E27FC236}">
                <a16:creationId xmlns:a16="http://schemas.microsoft.com/office/drawing/2014/main" id="{3CBDC750-976F-4545-8413-7E556936F402}"/>
              </a:ext>
            </a:extLst>
          </p:cNvPr>
          <p:cNvGraphicFramePr>
            <a:graphicFrameLocks noGrp="1"/>
          </p:cNvGraphicFramePr>
          <p:nvPr>
            <p:ph idx="1"/>
            <p:extLst>
              <p:ext uri="{D42A27DB-BD31-4B8C-83A1-F6EECF244321}">
                <p14:modId xmlns:p14="http://schemas.microsoft.com/office/powerpoint/2010/main" val="1446233348"/>
              </p:ext>
            </p:extLst>
          </p:nvPr>
        </p:nvGraphicFramePr>
        <p:xfrm>
          <a:off x="1990850" y="2008244"/>
          <a:ext cx="7283152" cy="40331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スライド番号プレースホルダー 3">
            <a:extLst>
              <a:ext uri="{FF2B5EF4-FFF2-40B4-BE49-F238E27FC236}">
                <a16:creationId xmlns:a16="http://schemas.microsoft.com/office/drawing/2014/main" id="{F6B570ED-C562-4068-B478-98E8F51E8B31}"/>
              </a:ext>
            </a:extLst>
          </p:cNvPr>
          <p:cNvSpPr>
            <a:spLocks noGrp="1"/>
          </p:cNvSpPr>
          <p:nvPr>
            <p:ph type="sldNum" sz="quarter" idx="12"/>
          </p:nvPr>
        </p:nvSpPr>
        <p:spPr/>
        <p:txBody>
          <a:bodyPr/>
          <a:lstStyle/>
          <a:p>
            <a:pPr>
              <a:defRPr/>
            </a:pPr>
            <a:fld id="{48C1BAF4-D398-419F-B3CF-E7233A72B81B}" type="slidenum">
              <a:rPr lang="ja-JP" altLang="en-US" smtClean="0"/>
              <a:pPr>
                <a:defRPr/>
              </a:pPr>
              <a:t>12</a:t>
            </a:fld>
            <a:endParaRPr lang="ja-JP" altLang="en-US" dirty="0"/>
          </a:p>
        </p:txBody>
      </p:sp>
      <p:sp>
        <p:nvSpPr>
          <p:cNvPr id="9" name="テキスト ボックス 8">
            <a:extLst>
              <a:ext uri="{FF2B5EF4-FFF2-40B4-BE49-F238E27FC236}">
                <a16:creationId xmlns:a16="http://schemas.microsoft.com/office/drawing/2014/main" id="{26818376-BDE5-4305-8A0A-DB126E1E5354}"/>
              </a:ext>
            </a:extLst>
          </p:cNvPr>
          <p:cNvSpPr txBox="1"/>
          <p:nvPr/>
        </p:nvSpPr>
        <p:spPr>
          <a:xfrm>
            <a:off x="2754100" y="3409392"/>
            <a:ext cx="5694331" cy="1200329"/>
          </a:xfrm>
          <a:prstGeom prst="rect">
            <a:avLst/>
          </a:prstGeom>
          <a:solidFill>
            <a:schemeClr val="accent1"/>
          </a:solidFill>
        </p:spPr>
        <p:txBody>
          <a:bodyPr vertOverflow="overflow" horzOverflow="overflow" wrap="square" rtlCol="0">
            <a:spAutoFit/>
          </a:bodyPr>
          <a:lstStyle/>
          <a:p>
            <a:pPr algn="ctr"/>
            <a:r>
              <a:rPr kumimoji="1" lang="ja-JP" altLang="en-US" dirty="0">
                <a:solidFill>
                  <a:schemeClr val="bg1"/>
                </a:solidFill>
                <a:latin typeface="+mn-ea"/>
              </a:rPr>
              <a:t>こども・若者が、自立した個人として</a:t>
            </a:r>
          </a:p>
          <a:p>
            <a:pPr algn="ctr"/>
            <a:r>
              <a:rPr kumimoji="1" lang="ja-JP" altLang="en-US" dirty="0">
                <a:solidFill>
                  <a:schemeClr val="bg1"/>
                </a:solidFill>
                <a:latin typeface="+mn-ea"/>
              </a:rPr>
              <a:t>ひとしく健やかに成長することができ、</a:t>
            </a:r>
          </a:p>
          <a:p>
            <a:pPr algn="ctr"/>
            <a:r>
              <a:rPr kumimoji="1" lang="ja-JP" altLang="en-US" dirty="0">
                <a:solidFill>
                  <a:schemeClr val="bg1"/>
                </a:solidFill>
                <a:latin typeface="+mn-ea"/>
              </a:rPr>
              <a:t>ひとしく権利の主体として、</a:t>
            </a:r>
          </a:p>
          <a:p>
            <a:pPr algn="ctr"/>
            <a:r>
              <a:rPr kumimoji="1" lang="ja-JP" altLang="en-US" dirty="0">
                <a:solidFill>
                  <a:schemeClr val="bg1"/>
                </a:solidFill>
                <a:latin typeface="+mn-ea"/>
              </a:rPr>
              <a:t>自分らしく幸せな生活を送ることができる</a:t>
            </a:r>
          </a:p>
        </p:txBody>
      </p:sp>
      <p:sp>
        <p:nvSpPr>
          <p:cNvPr id="3" name="テキスト ボックス 2">
            <a:extLst>
              <a:ext uri="{FF2B5EF4-FFF2-40B4-BE49-F238E27FC236}">
                <a16:creationId xmlns:a16="http://schemas.microsoft.com/office/drawing/2014/main" id="{7F47F487-1835-49B9-8229-F9B1751CA170}"/>
              </a:ext>
            </a:extLst>
          </p:cNvPr>
          <p:cNvSpPr txBox="1"/>
          <p:nvPr/>
        </p:nvSpPr>
        <p:spPr>
          <a:xfrm>
            <a:off x="677334" y="2226125"/>
            <a:ext cx="1008112" cy="646331"/>
          </a:xfrm>
          <a:prstGeom prst="rect">
            <a:avLst/>
          </a:prstGeom>
        </p:spPr>
        <p:txBody>
          <a:bodyPr vertOverflow="overflow" horzOverflow="overflow" wrap="square" rtlCol="0">
            <a:spAutoFit/>
          </a:bodyPr>
          <a:lstStyle/>
          <a:p>
            <a:r>
              <a:rPr kumimoji="1" lang="ja-JP" altLang="en-US" dirty="0"/>
              <a:t>基本</a:t>
            </a:r>
            <a:endParaRPr kumimoji="1" lang="en-US" altLang="ja-JP" dirty="0"/>
          </a:p>
          <a:p>
            <a:r>
              <a:rPr kumimoji="1" lang="ja-JP" altLang="en-US" dirty="0"/>
              <a:t>理念</a:t>
            </a:r>
          </a:p>
        </p:txBody>
      </p:sp>
      <p:sp>
        <p:nvSpPr>
          <p:cNvPr id="7" name="テキスト ボックス 6">
            <a:extLst>
              <a:ext uri="{FF2B5EF4-FFF2-40B4-BE49-F238E27FC236}">
                <a16:creationId xmlns:a16="http://schemas.microsoft.com/office/drawing/2014/main" id="{FEE79B7E-C127-4CAB-BAAA-362557004CEB}"/>
              </a:ext>
            </a:extLst>
          </p:cNvPr>
          <p:cNvSpPr txBox="1"/>
          <p:nvPr/>
        </p:nvSpPr>
        <p:spPr>
          <a:xfrm>
            <a:off x="669905" y="3589171"/>
            <a:ext cx="1008112" cy="646331"/>
          </a:xfrm>
          <a:prstGeom prst="rect">
            <a:avLst/>
          </a:prstGeom>
        </p:spPr>
        <p:txBody>
          <a:bodyPr vertOverflow="overflow" horzOverflow="overflow" wrap="square" rtlCol="0">
            <a:spAutoFit/>
          </a:bodyPr>
          <a:lstStyle/>
          <a:p>
            <a:r>
              <a:rPr kumimoji="1" lang="ja-JP" altLang="en-US" dirty="0"/>
              <a:t>計画の目標</a:t>
            </a:r>
          </a:p>
        </p:txBody>
      </p:sp>
      <p:sp>
        <p:nvSpPr>
          <p:cNvPr id="10" name="テキスト ボックス 9">
            <a:extLst>
              <a:ext uri="{FF2B5EF4-FFF2-40B4-BE49-F238E27FC236}">
                <a16:creationId xmlns:a16="http://schemas.microsoft.com/office/drawing/2014/main" id="{C8AAD268-B81D-4980-87AF-69A765ABCE7D}"/>
              </a:ext>
            </a:extLst>
          </p:cNvPr>
          <p:cNvSpPr txBox="1"/>
          <p:nvPr/>
        </p:nvSpPr>
        <p:spPr>
          <a:xfrm>
            <a:off x="669905" y="5275382"/>
            <a:ext cx="1008112" cy="369332"/>
          </a:xfrm>
          <a:prstGeom prst="rect">
            <a:avLst/>
          </a:prstGeom>
        </p:spPr>
        <p:txBody>
          <a:bodyPr vertOverflow="overflow" horzOverflow="overflow" wrap="square" rtlCol="0">
            <a:spAutoFit/>
          </a:bodyPr>
          <a:lstStyle/>
          <a:p>
            <a:r>
              <a:rPr lang="ja-JP" altLang="en-US" dirty="0"/>
              <a:t>観点</a:t>
            </a:r>
            <a:endParaRPr kumimoji="1" lang="ja-JP" altLang="en-US" dirty="0"/>
          </a:p>
        </p:txBody>
      </p:sp>
      <p:sp>
        <p:nvSpPr>
          <p:cNvPr id="11" name="テキスト ボックス 4">
            <a:extLst>
              <a:ext uri="{FF2B5EF4-FFF2-40B4-BE49-F238E27FC236}">
                <a16:creationId xmlns:a16="http://schemas.microsoft.com/office/drawing/2014/main" id="{ED310E21-6F11-4F35-BA05-BC0D3630B17B}"/>
              </a:ext>
            </a:extLst>
          </p:cNvPr>
          <p:cNvSpPr txBox="1"/>
          <p:nvPr/>
        </p:nvSpPr>
        <p:spPr>
          <a:xfrm>
            <a:off x="11535508" y="6241575"/>
            <a:ext cx="450431" cy="400110"/>
          </a:xfrm>
          <a:prstGeom prst="rect">
            <a:avLst/>
          </a:prstGeom>
          <a:noFill/>
        </p:spPr>
        <p:txBody>
          <a:bodyPr wrap="square" rtlCol="0">
            <a:spAutoFit/>
          </a:bodyPr>
          <a:lstStyle/>
          <a:p>
            <a:r>
              <a:rPr kumimoji="1" lang="en-US" altLang="ja-JP" sz="2000" dirty="0"/>
              <a:t>11</a:t>
            </a:r>
            <a:endParaRPr kumimoji="1" lang="ja-JP" altLang="en-US" sz="2000" dirty="0"/>
          </a:p>
        </p:txBody>
      </p:sp>
    </p:spTree>
    <p:extLst>
      <p:ext uri="{BB962C8B-B14F-4D97-AF65-F5344CB8AC3E}">
        <p14:creationId xmlns:p14="http://schemas.microsoft.com/office/powerpoint/2010/main" val="3962485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2" name="直線矢印コネクタ 61">
            <a:extLst>
              <a:ext uri="{FF2B5EF4-FFF2-40B4-BE49-F238E27FC236}">
                <a16:creationId xmlns:a16="http://schemas.microsoft.com/office/drawing/2014/main" id="{BB10158B-25CF-43D3-824F-CE6B3BD803EC}"/>
              </a:ext>
            </a:extLst>
          </p:cNvPr>
          <p:cNvCxnSpPr>
            <a:cxnSpLocks/>
          </p:cNvCxnSpPr>
          <p:nvPr/>
        </p:nvCxnSpPr>
        <p:spPr>
          <a:xfrm>
            <a:off x="1798943" y="5500760"/>
            <a:ext cx="310731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直線矢印コネクタ 60">
            <a:extLst>
              <a:ext uri="{FF2B5EF4-FFF2-40B4-BE49-F238E27FC236}">
                <a16:creationId xmlns:a16="http://schemas.microsoft.com/office/drawing/2014/main" id="{F25EFABA-A2D9-49B5-B85D-591A70C2022B}"/>
              </a:ext>
            </a:extLst>
          </p:cNvPr>
          <p:cNvCxnSpPr>
            <a:cxnSpLocks/>
          </p:cNvCxnSpPr>
          <p:nvPr/>
        </p:nvCxnSpPr>
        <p:spPr>
          <a:xfrm>
            <a:off x="1787084" y="3796828"/>
            <a:ext cx="311917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直線矢印コネクタ 55">
            <a:extLst>
              <a:ext uri="{FF2B5EF4-FFF2-40B4-BE49-F238E27FC236}">
                <a16:creationId xmlns:a16="http://schemas.microsoft.com/office/drawing/2014/main" id="{5A967662-0F78-4583-86C3-874C03CDFAF1}"/>
              </a:ext>
            </a:extLst>
          </p:cNvPr>
          <p:cNvCxnSpPr>
            <a:cxnSpLocks/>
          </p:cNvCxnSpPr>
          <p:nvPr/>
        </p:nvCxnSpPr>
        <p:spPr>
          <a:xfrm>
            <a:off x="1787084" y="1642915"/>
            <a:ext cx="3126855" cy="41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3" name="object 3"/>
          <p:cNvGrpSpPr/>
          <p:nvPr/>
        </p:nvGrpSpPr>
        <p:grpSpPr>
          <a:xfrm>
            <a:off x="277147" y="1095467"/>
            <a:ext cx="1521669" cy="5269407"/>
            <a:chOff x="922623" y="1161503"/>
            <a:chExt cx="1010859" cy="8259161"/>
          </a:xfrm>
          <a:solidFill>
            <a:schemeClr val="accent1"/>
          </a:solidFill>
        </p:grpSpPr>
        <p:sp>
          <p:nvSpPr>
            <p:cNvPr id="4" name="object 4"/>
            <p:cNvSpPr/>
            <p:nvPr/>
          </p:nvSpPr>
          <p:spPr>
            <a:xfrm>
              <a:off x="1435100" y="5648959"/>
              <a:ext cx="315595" cy="0"/>
            </a:xfrm>
            <a:custGeom>
              <a:avLst/>
              <a:gdLst/>
              <a:ahLst/>
              <a:cxnLst/>
              <a:rect l="l" t="t" r="r" b="b"/>
              <a:pathLst>
                <a:path w="315594">
                  <a:moveTo>
                    <a:pt x="0" y="0"/>
                  </a:moveTo>
                  <a:lnTo>
                    <a:pt x="315594" y="0"/>
                  </a:lnTo>
                </a:path>
              </a:pathLst>
            </a:custGeom>
            <a:grpFill/>
            <a:ln w="9525">
              <a:solidFill>
                <a:srgbClr val="808080"/>
              </a:solidFill>
            </a:ln>
          </p:spPr>
          <p:txBody>
            <a:bodyPr vert="eaVert" wrap="square" lIns="0" tIns="0" rIns="0" bIns="0" rtlCol="0"/>
            <a:lstStyle/>
            <a:p>
              <a:endParaRPr sz="1154"/>
            </a:p>
          </p:txBody>
        </p:sp>
        <p:sp>
          <p:nvSpPr>
            <p:cNvPr id="5" name="object 5"/>
            <p:cNvSpPr/>
            <p:nvPr/>
          </p:nvSpPr>
          <p:spPr>
            <a:xfrm>
              <a:off x="922623" y="1161503"/>
              <a:ext cx="1010859" cy="8259161"/>
            </a:xfrm>
            <a:custGeom>
              <a:avLst/>
              <a:gdLst/>
              <a:ahLst/>
              <a:cxnLst/>
              <a:rect l="l" t="t" r="r" b="b"/>
              <a:pathLst>
                <a:path w="645160" h="8345170">
                  <a:moveTo>
                    <a:pt x="608203" y="0"/>
                  </a:moveTo>
                  <a:lnTo>
                    <a:pt x="36931" y="0"/>
                  </a:lnTo>
                  <a:lnTo>
                    <a:pt x="22556" y="2899"/>
                  </a:lnTo>
                  <a:lnTo>
                    <a:pt x="10817" y="10810"/>
                  </a:lnTo>
                  <a:lnTo>
                    <a:pt x="2902" y="22556"/>
                  </a:lnTo>
                  <a:lnTo>
                    <a:pt x="0" y="36957"/>
                  </a:lnTo>
                  <a:lnTo>
                    <a:pt x="0" y="8308238"/>
                  </a:lnTo>
                  <a:lnTo>
                    <a:pt x="2902" y="8322613"/>
                  </a:lnTo>
                  <a:lnTo>
                    <a:pt x="10817" y="8334352"/>
                  </a:lnTo>
                  <a:lnTo>
                    <a:pt x="22556" y="8342267"/>
                  </a:lnTo>
                  <a:lnTo>
                    <a:pt x="36931" y="8345170"/>
                  </a:lnTo>
                  <a:lnTo>
                    <a:pt x="608203" y="8345170"/>
                  </a:lnTo>
                  <a:lnTo>
                    <a:pt x="622603" y="8342267"/>
                  </a:lnTo>
                  <a:lnTo>
                    <a:pt x="634349" y="8334352"/>
                  </a:lnTo>
                  <a:lnTo>
                    <a:pt x="642260" y="8322613"/>
                  </a:lnTo>
                  <a:lnTo>
                    <a:pt x="645160" y="8308238"/>
                  </a:lnTo>
                  <a:lnTo>
                    <a:pt x="645160" y="36957"/>
                  </a:lnTo>
                  <a:lnTo>
                    <a:pt x="642260" y="22556"/>
                  </a:lnTo>
                  <a:lnTo>
                    <a:pt x="634349" y="10810"/>
                  </a:lnTo>
                  <a:lnTo>
                    <a:pt x="622603" y="2899"/>
                  </a:lnTo>
                  <a:lnTo>
                    <a:pt x="608203" y="0"/>
                  </a:lnTo>
                  <a:close/>
                </a:path>
              </a:pathLst>
            </a:custGeom>
            <a:grpFill/>
          </p:spPr>
          <p:txBody>
            <a:bodyPr vert="eaVert" wrap="square" lIns="0" tIns="0" rIns="0" bIns="0" rtlCol="0"/>
            <a:lstStyle/>
            <a:p>
              <a:endParaRPr lang="en-US" altLang="ja-JP" sz="1154" dirty="0"/>
            </a:p>
            <a:p>
              <a:endParaRPr lang="en-US" altLang="ja-JP" sz="1154" dirty="0">
                <a:solidFill>
                  <a:schemeClr val="bg1"/>
                </a:solidFill>
              </a:endParaRPr>
            </a:p>
            <a:p>
              <a:r>
                <a:rPr lang="ja-JP" altLang="en-US" dirty="0">
                  <a:solidFill>
                    <a:schemeClr val="bg1"/>
                  </a:solidFill>
                </a:rPr>
                <a:t>　こどもが健やかに育つまち　</a:t>
              </a:r>
              <a:endParaRPr lang="en-US" altLang="ja-JP" dirty="0">
                <a:solidFill>
                  <a:schemeClr val="bg1"/>
                </a:solidFill>
              </a:endParaRPr>
            </a:p>
            <a:p>
              <a:r>
                <a:rPr lang="ja-JP" altLang="en-US" dirty="0">
                  <a:solidFill>
                    <a:schemeClr val="bg1"/>
                  </a:solidFill>
                </a:rPr>
                <a:t>　子育ての喜びが実感できるまち</a:t>
              </a:r>
              <a:endParaRPr lang="en-US" altLang="ja-JP" dirty="0">
                <a:solidFill>
                  <a:schemeClr val="bg1"/>
                </a:solidFill>
              </a:endParaRPr>
            </a:p>
            <a:p>
              <a:r>
                <a:rPr lang="ja-JP" altLang="en-US" dirty="0">
                  <a:solidFill>
                    <a:schemeClr val="bg1"/>
                  </a:solidFill>
                </a:rPr>
                <a:t>　子育て支援を通してともに育つまち・</a:t>
              </a:r>
              <a:r>
                <a:rPr lang="en-US" altLang="ja-JP" dirty="0">
                  <a:solidFill>
                    <a:schemeClr val="bg1"/>
                  </a:solidFill>
                </a:rPr>
                <a:t> </a:t>
              </a:r>
              <a:r>
                <a:rPr lang="ja-JP" altLang="en-US" dirty="0">
                  <a:solidFill>
                    <a:schemeClr val="bg1"/>
                  </a:solidFill>
                </a:rPr>
                <a:t>鎌倉</a:t>
              </a:r>
              <a:endParaRPr dirty="0">
                <a:solidFill>
                  <a:schemeClr val="bg1"/>
                </a:solidFill>
              </a:endParaRPr>
            </a:p>
          </p:txBody>
        </p:sp>
      </p:grpSp>
      <p:grpSp>
        <p:nvGrpSpPr>
          <p:cNvPr id="17" name="object 17"/>
          <p:cNvGrpSpPr/>
          <p:nvPr/>
        </p:nvGrpSpPr>
        <p:grpSpPr>
          <a:xfrm>
            <a:off x="2140081" y="1308502"/>
            <a:ext cx="2094168" cy="677192"/>
            <a:chOff x="1924452" y="1578199"/>
            <a:chExt cx="3265349" cy="481861"/>
          </a:xfrm>
        </p:grpSpPr>
        <p:sp>
          <p:nvSpPr>
            <p:cNvPr id="19" name="object 19"/>
            <p:cNvSpPr/>
            <p:nvPr/>
          </p:nvSpPr>
          <p:spPr>
            <a:xfrm rot="5400000">
              <a:off x="3322343" y="199605"/>
              <a:ext cx="471171" cy="3228359"/>
            </a:xfrm>
            <a:custGeom>
              <a:avLst/>
              <a:gdLst/>
              <a:ahLst/>
              <a:cxnLst/>
              <a:rect l="l" t="t" r="r" b="b"/>
              <a:pathLst>
                <a:path w="471169" h="2845435">
                  <a:moveTo>
                    <a:pt x="463804" y="0"/>
                  </a:moveTo>
                  <a:lnTo>
                    <a:pt x="7366" y="0"/>
                  </a:lnTo>
                  <a:lnTo>
                    <a:pt x="0" y="7366"/>
                  </a:lnTo>
                  <a:lnTo>
                    <a:pt x="0" y="16509"/>
                  </a:lnTo>
                  <a:lnTo>
                    <a:pt x="0" y="2838069"/>
                  </a:lnTo>
                  <a:lnTo>
                    <a:pt x="7366" y="2845435"/>
                  </a:lnTo>
                  <a:lnTo>
                    <a:pt x="463804" y="2845435"/>
                  </a:lnTo>
                  <a:lnTo>
                    <a:pt x="471170" y="2838069"/>
                  </a:lnTo>
                  <a:lnTo>
                    <a:pt x="471170" y="7366"/>
                  </a:lnTo>
                  <a:lnTo>
                    <a:pt x="463804" y="0"/>
                  </a:lnTo>
                  <a:close/>
                </a:path>
              </a:pathLst>
            </a:custGeom>
            <a:solidFill>
              <a:srgbClr val="F1F1F1"/>
            </a:solidFill>
          </p:spPr>
          <p:txBody>
            <a:bodyPr wrap="square" lIns="0" tIns="0" rIns="0" bIns="0" rtlCol="0"/>
            <a:lstStyle/>
            <a:p>
              <a:endParaRPr sz="1154" dirty="0"/>
            </a:p>
          </p:txBody>
        </p:sp>
        <p:sp>
          <p:nvSpPr>
            <p:cNvPr id="20" name="object 20"/>
            <p:cNvSpPr/>
            <p:nvPr/>
          </p:nvSpPr>
          <p:spPr>
            <a:xfrm rot="5400000">
              <a:off x="3321541" y="191800"/>
              <a:ext cx="471171" cy="3265349"/>
            </a:xfrm>
            <a:custGeom>
              <a:avLst/>
              <a:gdLst/>
              <a:ahLst/>
              <a:cxnLst/>
              <a:rect l="l" t="t" r="r" b="b"/>
              <a:pathLst>
                <a:path w="471169" h="2845435">
                  <a:moveTo>
                    <a:pt x="0" y="16509"/>
                  </a:moveTo>
                  <a:lnTo>
                    <a:pt x="0" y="7366"/>
                  </a:lnTo>
                  <a:lnTo>
                    <a:pt x="7366" y="0"/>
                  </a:lnTo>
                  <a:lnTo>
                    <a:pt x="16510" y="0"/>
                  </a:lnTo>
                  <a:lnTo>
                    <a:pt x="454660" y="0"/>
                  </a:lnTo>
                  <a:lnTo>
                    <a:pt x="463804" y="0"/>
                  </a:lnTo>
                  <a:lnTo>
                    <a:pt x="471170" y="7366"/>
                  </a:lnTo>
                  <a:lnTo>
                    <a:pt x="471170" y="16509"/>
                  </a:lnTo>
                  <a:lnTo>
                    <a:pt x="471170" y="2828925"/>
                  </a:lnTo>
                  <a:lnTo>
                    <a:pt x="471170" y="2838069"/>
                  </a:lnTo>
                  <a:lnTo>
                    <a:pt x="463804" y="2845435"/>
                  </a:lnTo>
                  <a:lnTo>
                    <a:pt x="454660" y="2845435"/>
                  </a:lnTo>
                  <a:lnTo>
                    <a:pt x="16510" y="2845435"/>
                  </a:lnTo>
                  <a:lnTo>
                    <a:pt x="7366" y="2845435"/>
                  </a:lnTo>
                  <a:lnTo>
                    <a:pt x="0" y="2838069"/>
                  </a:lnTo>
                  <a:lnTo>
                    <a:pt x="0" y="2828925"/>
                  </a:lnTo>
                  <a:lnTo>
                    <a:pt x="0" y="16509"/>
                  </a:lnTo>
                  <a:close/>
                </a:path>
              </a:pathLst>
            </a:custGeom>
            <a:ln w="9525">
              <a:solidFill>
                <a:srgbClr val="808080"/>
              </a:solidFill>
            </a:ln>
          </p:spPr>
          <p:txBody>
            <a:bodyPr wrap="square" lIns="0" tIns="0" rIns="0" bIns="0" rtlCol="0"/>
            <a:lstStyle/>
            <a:p>
              <a:endParaRPr sz="1154"/>
            </a:p>
          </p:txBody>
        </p:sp>
      </p:grpSp>
      <p:graphicFrame>
        <p:nvGraphicFramePr>
          <p:cNvPr id="21" name="object 21"/>
          <p:cNvGraphicFramePr>
            <a:graphicFrameLocks noGrp="1"/>
          </p:cNvGraphicFramePr>
          <p:nvPr>
            <p:extLst>
              <p:ext uri="{D42A27DB-BD31-4B8C-83A1-F6EECF244321}">
                <p14:modId xmlns:p14="http://schemas.microsoft.com/office/powerpoint/2010/main" val="3735283305"/>
              </p:ext>
            </p:extLst>
          </p:nvPr>
        </p:nvGraphicFramePr>
        <p:xfrm>
          <a:off x="4930700" y="2965591"/>
          <a:ext cx="4695900" cy="2199258"/>
        </p:xfrm>
        <a:graphic>
          <a:graphicData uri="http://schemas.openxmlformats.org/drawingml/2006/table">
            <a:tbl>
              <a:tblPr firstRow="1" bandRow="1">
                <a:tableStyleId>{2D5ABB26-0587-4C30-8999-92F81FD0307C}</a:tableStyleId>
              </a:tblPr>
              <a:tblGrid>
                <a:gridCol w="4695900">
                  <a:extLst>
                    <a:ext uri="{9D8B030D-6E8A-4147-A177-3AD203B41FA5}">
                      <a16:colId xmlns:a16="http://schemas.microsoft.com/office/drawing/2014/main" val="20000"/>
                    </a:ext>
                  </a:extLst>
                </a:gridCol>
              </a:tblGrid>
              <a:tr h="734984">
                <a:tc>
                  <a:txBody>
                    <a:bodyPr/>
                    <a:lstStyle/>
                    <a:p>
                      <a:pPr marL="92710">
                        <a:lnSpc>
                          <a:spcPct val="100000"/>
                        </a:lnSpc>
                        <a:spcBef>
                          <a:spcPts val="620"/>
                        </a:spcBef>
                        <a:tabLst>
                          <a:tab pos="361315" algn="l"/>
                        </a:tabLst>
                      </a:pPr>
                      <a:r>
                        <a:rPr sz="1200" spc="-50" dirty="0">
                          <a:latin typeface="ＭＳ ゴシック"/>
                          <a:cs typeface="ＭＳ ゴシック"/>
                        </a:rPr>
                        <a:t>ア</a:t>
                      </a:r>
                      <a:r>
                        <a:rPr sz="1200" dirty="0">
                          <a:latin typeface="ＭＳ ゴシック"/>
                          <a:cs typeface="ＭＳ ゴシック"/>
                        </a:rPr>
                        <a:t>	</a:t>
                      </a:r>
                      <a:r>
                        <a:rPr sz="1200" spc="-15" dirty="0">
                          <a:latin typeface="ＭＳ ゴシック"/>
                          <a:cs typeface="ＭＳ ゴシック"/>
                        </a:rPr>
                        <a:t>こ</a:t>
                      </a:r>
                      <a:r>
                        <a:rPr sz="1200" dirty="0">
                          <a:latin typeface="ＭＳ ゴシック"/>
                          <a:cs typeface="ＭＳ ゴシック"/>
                        </a:rPr>
                        <a:t>ど</a:t>
                      </a:r>
                      <a:r>
                        <a:rPr sz="1200" spc="-15" dirty="0">
                          <a:latin typeface="ＭＳ ゴシック"/>
                          <a:cs typeface="ＭＳ ゴシック"/>
                        </a:rPr>
                        <a:t>も</a:t>
                      </a:r>
                      <a:r>
                        <a:rPr sz="1200" dirty="0">
                          <a:latin typeface="ＭＳ ゴシック"/>
                          <a:cs typeface="ＭＳ ゴシック"/>
                        </a:rPr>
                        <a:t>の</a:t>
                      </a:r>
                      <a:r>
                        <a:rPr sz="1200" spc="-15" dirty="0">
                          <a:latin typeface="ＭＳ ゴシック"/>
                          <a:cs typeface="ＭＳ ゴシック"/>
                        </a:rPr>
                        <a:t>誕</a:t>
                      </a:r>
                      <a:r>
                        <a:rPr sz="1200" dirty="0">
                          <a:latin typeface="ＭＳ ゴシック"/>
                          <a:cs typeface="ＭＳ ゴシック"/>
                        </a:rPr>
                        <a:t>生</a:t>
                      </a:r>
                      <a:r>
                        <a:rPr sz="1200" spc="-15" dirty="0">
                          <a:latin typeface="ＭＳ ゴシック"/>
                          <a:cs typeface="ＭＳ ゴシック"/>
                        </a:rPr>
                        <a:t>前</a:t>
                      </a:r>
                      <a:r>
                        <a:rPr sz="1200" dirty="0">
                          <a:latin typeface="ＭＳ ゴシック"/>
                          <a:cs typeface="ＭＳ ゴシック"/>
                        </a:rPr>
                        <a:t>か</a:t>
                      </a:r>
                      <a:r>
                        <a:rPr sz="1200" spc="-15" dirty="0">
                          <a:latin typeface="ＭＳ ゴシック"/>
                          <a:cs typeface="ＭＳ ゴシック"/>
                        </a:rPr>
                        <a:t>ら</a:t>
                      </a:r>
                      <a:r>
                        <a:rPr sz="1200" dirty="0">
                          <a:latin typeface="ＭＳ ゴシック"/>
                          <a:cs typeface="ＭＳ ゴシック"/>
                        </a:rPr>
                        <a:t>幼児</a:t>
                      </a:r>
                      <a:r>
                        <a:rPr sz="1200" spc="-15" dirty="0">
                          <a:latin typeface="ＭＳ ゴシック"/>
                          <a:cs typeface="ＭＳ ゴシック"/>
                        </a:rPr>
                        <a:t>期</a:t>
                      </a:r>
                      <a:r>
                        <a:rPr sz="1200" dirty="0">
                          <a:latin typeface="ＭＳ ゴシック"/>
                          <a:cs typeface="ＭＳ ゴシック"/>
                        </a:rPr>
                        <a:t>ま</a:t>
                      </a:r>
                      <a:r>
                        <a:rPr sz="1200" spc="-50" dirty="0">
                          <a:latin typeface="ＭＳ ゴシック"/>
                          <a:cs typeface="ＭＳ ゴシック"/>
                        </a:rPr>
                        <a:t>で</a:t>
                      </a:r>
                      <a:endParaRPr sz="1200" dirty="0">
                        <a:latin typeface="ＭＳ ゴシック"/>
                        <a:cs typeface="ＭＳ ゴシック"/>
                      </a:endParaRPr>
                    </a:p>
                    <a:p>
                      <a:pPr marL="92710">
                        <a:lnSpc>
                          <a:spcPct val="100000"/>
                        </a:lnSpc>
                        <a:spcBef>
                          <a:spcPts val="540"/>
                        </a:spcBef>
                      </a:pPr>
                      <a:r>
                        <a:rPr sz="1200" spc="-10" dirty="0">
                          <a:latin typeface="ＭＳ ゴシック"/>
                          <a:cs typeface="ＭＳ ゴシック"/>
                        </a:rPr>
                        <a:t>（１）</a:t>
                      </a:r>
                      <a:r>
                        <a:rPr sz="1200" spc="-20" dirty="0">
                          <a:latin typeface="ＭＳ ゴシック"/>
                          <a:cs typeface="ＭＳ ゴシック"/>
                        </a:rPr>
                        <a:t>妊娠前から出産、幼児期までの切れ目のない支援体制の充実</a:t>
                      </a:r>
                      <a:endParaRPr sz="1200" dirty="0">
                        <a:latin typeface="ＭＳ ゴシック"/>
                        <a:cs typeface="ＭＳ ゴシック"/>
                      </a:endParaRPr>
                    </a:p>
                    <a:p>
                      <a:pPr marL="92710">
                        <a:lnSpc>
                          <a:spcPct val="100000"/>
                        </a:lnSpc>
                        <a:spcBef>
                          <a:spcPts val="540"/>
                        </a:spcBef>
                      </a:pPr>
                      <a:r>
                        <a:rPr sz="1200" spc="-10" dirty="0">
                          <a:latin typeface="ＭＳ ゴシック"/>
                          <a:cs typeface="ＭＳ ゴシック"/>
                        </a:rPr>
                        <a:t>（２）</a:t>
                      </a:r>
                      <a:r>
                        <a:rPr sz="1200" spc="-20" dirty="0">
                          <a:latin typeface="ＭＳ ゴシック"/>
                          <a:cs typeface="ＭＳ ゴシック"/>
                        </a:rPr>
                        <a:t>こどもの誕生前から幼児期までのこどもの育ちの保障</a:t>
                      </a:r>
                      <a:endParaRPr sz="1200" dirty="0">
                        <a:latin typeface="ＭＳ ゴシック"/>
                        <a:cs typeface="ＭＳ ゴシック"/>
                      </a:endParaRPr>
                    </a:p>
                  </a:txBody>
                  <a:tcPr marL="0" marR="0" marT="50498"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0"/>
                  </a:ext>
                </a:extLst>
              </a:tr>
              <a:tr h="822050">
                <a:tc>
                  <a:txBody>
                    <a:bodyPr/>
                    <a:lstStyle/>
                    <a:p>
                      <a:pPr marL="95885">
                        <a:lnSpc>
                          <a:spcPct val="100000"/>
                        </a:lnSpc>
                        <a:spcBef>
                          <a:spcPts val="700"/>
                        </a:spcBef>
                        <a:tabLst>
                          <a:tab pos="364490" algn="l"/>
                        </a:tabLst>
                      </a:pPr>
                      <a:r>
                        <a:rPr sz="1200" spc="-50" dirty="0">
                          <a:latin typeface="ＭＳ ゴシック"/>
                          <a:cs typeface="ＭＳ ゴシック"/>
                        </a:rPr>
                        <a:t>イ</a:t>
                      </a:r>
                      <a:r>
                        <a:rPr sz="1200" dirty="0">
                          <a:latin typeface="ＭＳ ゴシック"/>
                          <a:cs typeface="ＭＳ ゴシック"/>
                        </a:rPr>
                        <a:t>	</a:t>
                      </a:r>
                      <a:r>
                        <a:rPr sz="1200" spc="-15" dirty="0">
                          <a:latin typeface="ＭＳ ゴシック"/>
                          <a:cs typeface="ＭＳ ゴシック"/>
                        </a:rPr>
                        <a:t>学</a:t>
                      </a:r>
                      <a:r>
                        <a:rPr sz="1200" dirty="0">
                          <a:latin typeface="ＭＳ ゴシック"/>
                          <a:cs typeface="ＭＳ ゴシック"/>
                        </a:rPr>
                        <a:t>童</a:t>
                      </a:r>
                      <a:r>
                        <a:rPr sz="1200" spc="-15" dirty="0">
                          <a:latin typeface="ＭＳ ゴシック"/>
                          <a:cs typeface="ＭＳ ゴシック"/>
                        </a:rPr>
                        <a:t>期</a:t>
                      </a:r>
                      <a:r>
                        <a:rPr sz="1200" dirty="0">
                          <a:latin typeface="ＭＳ ゴシック"/>
                          <a:cs typeface="ＭＳ ゴシック"/>
                        </a:rPr>
                        <a:t>・</a:t>
                      </a:r>
                      <a:r>
                        <a:rPr sz="1200" spc="-15" dirty="0">
                          <a:latin typeface="ＭＳ ゴシック"/>
                          <a:cs typeface="ＭＳ ゴシック"/>
                        </a:rPr>
                        <a:t>思</a:t>
                      </a:r>
                      <a:r>
                        <a:rPr sz="1200" dirty="0">
                          <a:latin typeface="ＭＳ ゴシック"/>
                          <a:cs typeface="ＭＳ ゴシック"/>
                        </a:rPr>
                        <a:t>春</a:t>
                      </a:r>
                      <a:r>
                        <a:rPr sz="1200" spc="-50" dirty="0">
                          <a:latin typeface="ＭＳ ゴシック"/>
                          <a:cs typeface="ＭＳ ゴシック"/>
                        </a:rPr>
                        <a:t>期</a:t>
                      </a:r>
                      <a:endParaRPr sz="1200" dirty="0">
                        <a:latin typeface="ＭＳ ゴシック"/>
                        <a:cs typeface="ＭＳ ゴシック"/>
                      </a:endParaRPr>
                    </a:p>
                    <a:p>
                      <a:pPr marL="95885">
                        <a:lnSpc>
                          <a:spcPct val="100000"/>
                        </a:lnSpc>
                        <a:spcBef>
                          <a:spcPts val="540"/>
                        </a:spcBef>
                      </a:pPr>
                      <a:r>
                        <a:rPr sz="1200" spc="-10" dirty="0">
                          <a:latin typeface="ＭＳ ゴシック"/>
                          <a:cs typeface="ＭＳ ゴシック"/>
                        </a:rPr>
                        <a:t>（１）</a:t>
                      </a:r>
                      <a:r>
                        <a:rPr sz="1200" spc="-20" dirty="0">
                          <a:latin typeface="ＭＳ ゴシック"/>
                          <a:cs typeface="ＭＳ ゴシック"/>
                        </a:rPr>
                        <a:t>資質・能力の育成に向けた学校教育の充実</a:t>
                      </a:r>
                      <a:endParaRPr sz="1200" dirty="0">
                        <a:latin typeface="ＭＳ ゴシック"/>
                        <a:cs typeface="ＭＳ ゴシック"/>
                      </a:endParaRPr>
                    </a:p>
                    <a:p>
                      <a:pPr marL="95885">
                        <a:lnSpc>
                          <a:spcPct val="100000"/>
                        </a:lnSpc>
                        <a:spcBef>
                          <a:spcPts val="540"/>
                        </a:spcBef>
                      </a:pPr>
                      <a:r>
                        <a:rPr sz="1200" spc="-10" dirty="0">
                          <a:latin typeface="ＭＳ ゴシック"/>
                          <a:cs typeface="ＭＳ ゴシック"/>
                        </a:rPr>
                        <a:t>（２）</a:t>
                      </a:r>
                      <a:r>
                        <a:rPr sz="1200" spc="-20" dirty="0">
                          <a:latin typeface="ＭＳ ゴシック"/>
                          <a:cs typeface="ＭＳ ゴシック"/>
                        </a:rPr>
                        <a:t>こども・若者の健全な成長への支援</a:t>
                      </a:r>
                      <a:endParaRPr sz="1200" dirty="0">
                        <a:latin typeface="ＭＳ ゴシック"/>
                        <a:cs typeface="ＭＳ ゴシック"/>
                      </a:endParaRPr>
                    </a:p>
                  </a:txBody>
                  <a:tcPr marL="0" marR="0" marT="57014"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1"/>
                  </a:ext>
                </a:extLst>
              </a:tr>
              <a:tr h="642224">
                <a:tc>
                  <a:txBody>
                    <a:bodyPr/>
                    <a:lstStyle/>
                    <a:p>
                      <a:pPr marL="91440">
                        <a:lnSpc>
                          <a:spcPct val="100000"/>
                        </a:lnSpc>
                        <a:spcBef>
                          <a:spcPts val="715"/>
                        </a:spcBef>
                        <a:tabLst>
                          <a:tab pos="359410" algn="l"/>
                        </a:tabLst>
                      </a:pPr>
                      <a:r>
                        <a:rPr sz="1200" spc="-50" dirty="0">
                          <a:latin typeface="ＭＳ ゴシック"/>
                          <a:cs typeface="ＭＳ ゴシック"/>
                        </a:rPr>
                        <a:t>ウ</a:t>
                      </a:r>
                      <a:r>
                        <a:rPr sz="1200" dirty="0">
                          <a:latin typeface="ＭＳ ゴシック"/>
                          <a:cs typeface="ＭＳ ゴシック"/>
                        </a:rPr>
                        <a:t>	</a:t>
                      </a:r>
                      <a:r>
                        <a:rPr sz="1200" spc="-15" dirty="0">
                          <a:latin typeface="ＭＳ ゴシック"/>
                          <a:cs typeface="ＭＳ ゴシック"/>
                        </a:rPr>
                        <a:t>青</a:t>
                      </a:r>
                      <a:r>
                        <a:rPr sz="1200" dirty="0">
                          <a:latin typeface="ＭＳ ゴシック"/>
                          <a:cs typeface="ＭＳ ゴシック"/>
                        </a:rPr>
                        <a:t>年</a:t>
                      </a:r>
                      <a:r>
                        <a:rPr sz="1200" spc="-50" dirty="0">
                          <a:latin typeface="ＭＳ ゴシック"/>
                          <a:cs typeface="ＭＳ ゴシック"/>
                        </a:rPr>
                        <a:t>期</a:t>
                      </a:r>
                      <a:endParaRPr sz="1200" dirty="0">
                        <a:latin typeface="ＭＳ ゴシック"/>
                        <a:cs typeface="ＭＳ ゴシック"/>
                      </a:endParaRPr>
                    </a:p>
                    <a:p>
                      <a:pPr marL="91440">
                        <a:lnSpc>
                          <a:spcPct val="100000"/>
                        </a:lnSpc>
                        <a:spcBef>
                          <a:spcPts val="540"/>
                        </a:spcBef>
                      </a:pPr>
                      <a:r>
                        <a:rPr sz="1200" dirty="0">
                          <a:latin typeface="ＭＳ ゴシック"/>
                          <a:cs typeface="ＭＳ ゴシック"/>
                        </a:rPr>
                        <a:t>（１）</a:t>
                      </a:r>
                      <a:r>
                        <a:rPr sz="1200" spc="-30" dirty="0">
                          <a:latin typeface="ＭＳ ゴシック"/>
                          <a:cs typeface="ＭＳ ゴシック"/>
                        </a:rPr>
                        <a:t> 悩みや不安を抱える若者やその家族に対する支援の充実</a:t>
                      </a:r>
                      <a:endParaRPr sz="1200" dirty="0">
                        <a:latin typeface="ＭＳ ゴシック"/>
                        <a:cs typeface="ＭＳ ゴシック"/>
                      </a:endParaRPr>
                    </a:p>
                  </a:txBody>
                  <a:tcPr marL="0" marR="0" marT="58236"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2"/>
                  </a:ext>
                </a:extLst>
              </a:tr>
            </a:tbl>
          </a:graphicData>
        </a:graphic>
      </p:graphicFrame>
      <p:sp>
        <p:nvSpPr>
          <p:cNvPr id="22" name="object 22"/>
          <p:cNvSpPr txBox="1"/>
          <p:nvPr/>
        </p:nvSpPr>
        <p:spPr>
          <a:xfrm>
            <a:off x="4930700" y="1016806"/>
            <a:ext cx="4679217" cy="1797623"/>
          </a:xfrm>
          <a:prstGeom prst="rect">
            <a:avLst/>
          </a:prstGeom>
          <a:ln w="6350">
            <a:solidFill>
              <a:srgbClr val="000000"/>
            </a:solidFill>
          </a:ln>
        </p:spPr>
        <p:txBody>
          <a:bodyPr vert="horz" wrap="square" lIns="0" tIns="50498" rIns="0" bIns="0" rtlCol="0">
            <a:spAutoFit/>
          </a:bodyPr>
          <a:lstStyle/>
          <a:p>
            <a:pPr marL="61084">
              <a:spcBef>
                <a:spcPts val="398"/>
              </a:spcBef>
            </a:pPr>
            <a:r>
              <a:rPr sz="1200" spc="-6" dirty="0">
                <a:latin typeface="ＭＳ ゴシック"/>
                <a:cs typeface="ＭＳ ゴシック"/>
              </a:rPr>
              <a:t>（１）</a:t>
            </a:r>
            <a:r>
              <a:rPr sz="1200" spc="-13" dirty="0">
                <a:latin typeface="ＭＳ ゴシック"/>
                <a:cs typeface="ＭＳ ゴシック"/>
              </a:rPr>
              <a:t>こども・若者の権利と主体性・多様性の尊重及び意見の反映</a:t>
            </a:r>
            <a:endParaRPr sz="1200" dirty="0">
              <a:latin typeface="ＭＳ ゴシック"/>
              <a:cs typeface="ＭＳ ゴシック"/>
            </a:endParaRPr>
          </a:p>
          <a:p>
            <a:pPr marL="61084">
              <a:spcBef>
                <a:spcPts val="346"/>
              </a:spcBef>
            </a:pPr>
            <a:r>
              <a:rPr sz="1200" spc="-6" dirty="0">
                <a:highlight>
                  <a:srgbClr val="FFFF00"/>
                </a:highlight>
                <a:latin typeface="ＭＳ ゴシック"/>
                <a:cs typeface="ＭＳ ゴシック"/>
              </a:rPr>
              <a:t>（２）</a:t>
            </a:r>
            <a:r>
              <a:rPr sz="1200" spc="-13" dirty="0">
                <a:highlight>
                  <a:srgbClr val="FFFF00"/>
                </a:highlight>
                <a:latin typeface="ＭＳ ゴシック"/>
                <a:cs typeface="ＭＳ ゴシック"/>
              </a:rPr>
              <a:t>多様な遊びや体験及び交流の機会づくり</a:t>
            </a:r>
            <a:endParaRPr sz="1200" dirty="0">
              <a:highlight>
                <a:srgbClr val="FFFF00"/>
              </a:highlight>
              <a:latin typeface="ＭＳ ゴシック"/>
              <a:cs typeface="ＭＳ ゴシック"/>
            </a:endParaRPr>
          </a:p>
          <a:p>
            <a:pPr marL="61084">
              <a:spcBef>
                <a:spcPts val="346"/>
              </a:spcBef>
            </a:pPr>
            <a:r>
              <a:rPr sz="1200" spc="-6" dirty="0">
                <a:highlight>
                  <a:srgbClr val="FFFF00"/>
                </a:highlight>
                <a:latin typeface="ＭＳ ゴシック"/>
                <a:cs typeface="ＭＳ ゴシック"/>
              </a:rPr>
              <a:t>（３）</a:t>
            </a:r>
            <a:r>
              <a:rPr sz="1200" spc="-13" dirty="0">
                <a:highlight>
                  <a:srgbClr val="FFFF00"/>
                </a:highlight>
                <a:latin typeface="ＭＳ ゴシック"/>
                <a:cs typeface="ＭＳ ゴシック"/>
              </a:rPr>
              <a:t>こどもまんなかの居場所づくり</a:t>
            </a:r>
            <a:endParaRPr sz="1200" dirty="0">
              <a:highlight>
                <a:srgbClr val="FFFF00"/>
              </a:highlight>
              <a:latin typeface="ＭＳ ゴシック"/>
              <a:cs typeface="ＭＳ ゴシック"/>
            </a:endParaRPr>
          </a:p>
          <a:p>
            <a:pPr marL="61084">
              <a:spcBef>
                <a:spcPts val="346"/>
              </a:spcBef>
            </a:pPr>
            <a:r>
              <a:rPr sz="1200" spc="-6" dirty="0">
                <a:latin typeface="ＭＳ ゴシック"/>
                <a:cs typeface="ＭＳ ゴシック"/>
              </a:rPr>
              <a:t>（４）</a:t>
            </a:r>
            <a:r>
              <a:rPr sz="1200" spc="-13" dirty="0">
                <a:latin typeface="ＭＳ ゴシック"/>
                <a:cs typeface="ＭＳ ゴシック"/>
              </a:rPr>
              <a:t>こどもや若者への切れ目のない保健・医療の提供</a:t>
            </a:r>
            <a:endParaRPr sz="1200" dirty="0">
              <a:latin typeface="ＭＳ ゴシック"/>
              <a:cs typeface="ＭＳ ゴシック"/>
            </a:endParaRPr>
          </a:p>
          <a:p>
            <a:pPr marL="61084">
              <a:spcBef>
                <a:spcPts val="346"/>
              </a:spcBef>
            </a:pPr>
            <a:r>
              <a:rPr sz="1200" spc="-6" dirty="0">
                <a:latin typeface="ＭＳ ゴシック"/>
                <a:cs typeface="ＭＳ ゴシック"/>
              </a:rPr>
              <a:t>（５）</a:t>
            </a:r>
            <a:r>
              <a:rPr sz="1200" spc="-13" dirty="0">
                <a:latin typeface="ＭＳ ゴシック"/>
                <a:cs typeface="ＭＳ ゴシック"/>
              </a:rPr>
              <a:t>こども・若者の貧困対策の推進</a:t>
            </a:r>
            <a:endParaRPr sz="1200" dirty="0">
              <a:latin typeface="ＭＳ ゴシック"/>
              <a:cs typeface="ＭＳ ゴシック"/>
            </a:endParaRPr>
          </a:p>
          <a:p>
            <a:pPr marL="61084">
              <a:spcBef>
                <a:spcPts val="346"/>
              </a:spcBef>
            </a:pPr>
            <a:r>
              <a:rPr sz="1200" spc="-6" dirty="0">
                <a:latin typeface="ＭＳ ゴシック"/>
                <a:cs typeface="ＭＳ ゴシック"/>
              </a:rPr>
              <a:t>（６）</a:t>
            </a:r>
            <a:r>
              <a:rPr sz="1200" spc="-13" dirty="0">
                <a:latin typeface="ＭＳ ゴシック"/>
                <a:cs typeface="ＭＳ ゴシック"/>
              </a:rPr>
              <a:t>障がいのあるこども・医療的ケア児等とその家庭への支援</a:t>
            </a:r>
            <a:endParaRPr sz="1200" dirty="0">
              <a:latin typeface="ＭＳ ゴシック"/>
              <a:cs typeface="ＭＳ ゴシック"/>
            </a:endParaRPr>
          </a:p>
          <a:p>
            <a:pPr marL="61084">
              <a:spcBef>
                <a:spcPts val="346"/>
              </a:spcBef>
            </a:pPr>
            <a:r>
              <a:rPr sz="1200" spc="-6" dirty="0">
                <a:latin typeface="ＭＳ ゴシック"/>
                <a:cs typeface="ＭＳ ゴシック"/>
              </a:rPr>
              <a:t>（７）</a:t>
            </a:r>
            <a:r>
              <a:rPr sz="1200" spc="-13" dirty="0">
                <a:latin typeface="ＭＳ ゴシック"/>
                <a:cs typeface="ＭＳ ゴシック"/>
              </a:rPr>
              <a:t>児童虐待防止対策の推進及びヤングケアラーへの支援</a:t>
            </a:r>
            <a:endParaRPr sz="1200" dirty="0">
              <a:latin typeface="ＭＳ ゴシック"/>
              <a:cs typeface="ＭＳ ゴシック"/>
            </a:endParaRPr>
          </a:p>
          <a:p>
            <a:pPr marL="61084">
              <a:spcBef>
                <a:spcPts val="340"/>
              </a:spcBef>
            </a:pPr>
            <a:r>
              <a:rPr sz="1200" spc="-6" dirty="0">
                <a:latin typeface="ＭＳ ゴシック"/>
                <a:cs typeface="ＭＳ ゴシック"/>
              </a:rPr>
              <a:t>（８）</a:t>
            </a:r>
            <a:r>
              <a:rPr sz="1200" spc="-13" dirty="0">
                <a:latin typeface="ＭＳ ゴシック"/>
                <a:cs typeface="ＭＳ ゴシック"/>
              </a:rPr>
              <a:t>こども・若者の安心安全な生活環境の確保</a:t>
            </a:r>
            <a:endParaRPr sz="1200" dirty="0">
              <a:latin typeface="ＭＳ ゴシック"/>
              <a:cs typeface="ＭＳ ゴシック"/>
            </a:endParaRPr>
          </a:p>
        </p:txBody>
      </p:sp>
      <p:sp>
        <p:nvSpPr>
          <p:cNvPr id="23" name="object 23"/>
          <p:cNvSpPr txBox="1"/>
          <p:nvPr/>
        </p:nvSpPr>
        <p:spPr>
          <a:xfrm>
            <a:off x="2850729" y="1636166"/>
            <a:ext cx="245569" cy="117497"/>
          </a:xfrm>
          <a:prstGeom prst="rect">
            <a:avLst/>
          </a:prstGeom>
        </p:spPr>
        <p:txBody>
          <a:bodyPr vert="horz" wrap="square" lIns="0" tIns="26064" rIns="0" bIns="0" rtlCol="0">
            <a:spAutoFit/>
          </a:bodyPr>
          <a:lstStyle/>
          <a:p>
            <a:pPr marL="24434" marR="19547" indent="106693" algn="just">
              <a:lnSpc>
                <a:spcPct val="83600"/>
              </a:lnSpc>
              <a:spcBef>
                <a:spcPts val="205"/>
              </a:spcBef>
            </a:pPr>
            <a:endParaRPr lang="ja-JP" altLang="en-US" sz="1058" baseline="-7575" dirty="0">
              <a:latin typeface="ＭＳ ゴシック"/>
              <a:cs typeface="ＭＳ ゴシック"/>
            </a:endParaRPr>
          </a:p>
        </p:txBody>
      </p:sp>
      <p:sp>
        <p:nvSpPr>
          <p:cNvPr id="24" name="object 24"/>
          <p:cNvSpPr txBox="1"/>
          <p:nvPr/>
        </p:nvSpPr>
        <p:spPr>
          <a:xfrm>
            <a:off x="4907390" y="5324857"/>
            <a:ext cx="4702527" cy="1141445"/>
          </a:xfrm>
          <a:prstGeom prst="rect">
            <a:avLst/>
          </a:prstGeom>
          <a:ln w="6350">
            <a:solidFill>
              <a:srgbClr val="000000"/>
            </a:solidFill>
          </a:ln>
        </p:spPr>
        <p:txBody>
          <a:bodyPr vert="horz" wrap="square" lIns="0" tIns="50906" rIns="0" bIns="0" rtlCol="0">
            <a:spAutoFit/>
          </a:bodyPr>
          <a:lstStyle/>
          <a:p>
            <a:pPr marL="61084">
              <a:spcBef>
                <a:spcPts val="401"/>
              </a:spcBef>
            </a:pPr>
            <a:r>
              <a:rPr sz="1200" spc="-6" dirty="0">
                <a:latin typeface="ＭＳ ゴシック"/>
                <a:cs typeface="ＭＳ ゴシック"/>
              </a:rPr>
              <a:t>（１）</a:t>
            </a:r>
            <a:r>
              <a:rPr sz="1200" spc="-13" dirty="0">
                <a:latin typeface="ＭＳ ゴシック"/>
                <a:cs typeface="ＭＳ ゴシック"/>
              </a:rPr>
              <a:t>経済的支援の充実</a:t>
            </a:r>
            <a:endParaRPr sz="1200" dirty="0">
              <a:latin typeface="ＭＳ ゴシック"/>
              <a:cs typeface="ＭＳ ゴシック"/>
            </a:endParaRPr>
          </a:p>
          <a:p>
            <a:pPr marL="61084">
              <a:spcBef>
                <a:spcPts val="346"/>
              </a:spcBef>
            </a:pPr>
            <a:r>
              <a:rPr sz="1200" spc="-6" dirty="0">
                <a:latin typeface="ＭＳ ゴシック"/>
                <a:cs typeface="ＭＳ ゴシック"/>
              </a:rPr>
              <a:t>（２）</a:t>
            </a:r>
            <a:r>
              <a:rPr sz="1200" spc="-13" dirty="0">
                <a:latin typeface="ＭＳ ゴシック"/>
                <a:cs typeface="ＭＳ ゴシック"/>
              </a:rPr>
              <a:t>家庭教育の充実</a:t>
            </a:r>
            <a:endParaRPr sz="1200" dirty="0">
              <a:latin typeface="ＭＳ ゴシック"/>
              <a:cs typeface="ＭＳ ゴシック"/>
            </a:endParaRPr>
          </a:p>
          <a:p>
            <a:pPr marL="61084">
              <a:spcBef>
                <a:spcPts val="350"/>
              </a:spcBef>
            </a:pPr>
            <a:r>
              <a:rPr sz="1200" spc="-6" dirty="0">
                <a:highlight>
                  <a:srgbClr val="FFFF00"/>
                </a:highlight>
                <a:latin typeface="ＭＳ ゴシック"/>
                <a:cs typeface="ＭＳ ゴシック"/>
              </a:rPr>
              <a:t>（３）</a:t>
            </a:r>
            <a:r>
              <a:rPr sz="1200" spc="-13" dirty="0">
                <a:highlight>
                  <a:srgbClr val="FFFF00"/>
                </a:highlight>
                <a:latin typeface="ＭＳ ゴシック"/>
                <a:cs typeface="ＭＳ ゴシック"/>
              </a:rPr>
              <a:t>協働による子育て支援ネットワークの構築と支援</a:t>
            </a:r>
            <a:endParaRPr sz="1200" dirty="0">
              <a:highlight>
                <a:srgbClr val="FFFF00"/>
              </a:highlight>
              <a:latin typeface="ＭＳ ゴシック"/>
              <a:cs typeface="ＭＳ ゴシック"/>
            </a:endParaRPr>
          </a:p>
          <a:p>
            <a:pPr marL="61084">
              <a:spcBef>
                <a:spcPts val="346"/>
              </a:spcBef>
            </a:pPr>
            <a:r>
              <a:rPr sz="1200" spc="-6" dirty="0">
                <a:latin typeface="ＭＳ ゴシック"/>
                <a:cs typeface="ＭＳ ゴシック"/>
              </a:rPr>
              <a:t>（４）</a:t>
            </a:r>
            <a:r>
              <a:rPr sz="1200" spc="-13" dirty="0">
                <a:latin typeface="ＭＳ ゴシック"/>
                <a:cs typeface="ＭＳ ゴシック"/>
              </a:rPr>
              <a:t>子育てと仕事の両立支援の仕組みづくり</a:t>
            </a:r>
            <a:endParaRPr sz="1200" dirty="0">
              <a:latin typeface="ＭＳ ゴシック"/>
              <a:cs typeface="ＭＳ ゴシック"/>
            </a:endParaRPr>
          </a:p>
          <a:p>
            <a:pPr marL="61084">
              <a:spcBef>
                <a:spcPts val="346"/>
              </a:spcBef>
            </a:pPr>
            <a:r>
              <a:rPr sz="1200" spc="-6" dirty="0">
                <a:highlight>
                  <a:srgbClr val="FFFF00"/>
                </a:highlight>
                <a:latin typeface="ＭＳ ゴシック"/>
                <a:cs typeface="ＭＳ ゴシック"/>
              </a:rPr>
              <a:t>（５）</a:t>
            </a:r>
            <a:r>
              <a:rPr sz="1200" spc="-13" dirty="0">
                <a:highlight>
                  <a:srgbClr val="FFFF00"/>
                </a:highlight>
                <a:latin typeface="ＭＳ ゴシック"/>
                <a:cs typeface="ＭＳ ゴシック"/>
              </a:rPr>
              <a:t>子育て情報提供の充実</a:t>
            </a:r>
            <a:endParaRPr sz="1200" dirty="0">
              <a:highlight>
                <a:srgbClr val="FFFF00"/>
              </a:highlight>
              <a:latin typeface="ＭＳ ゴシック"/>
              <a:cs typeface="ＭＳ ゴシック"/>
            </a:endParaRPr>
          </a:p>
        </p:txBody>
      </p:sp>
      <p:grpSp>
        <p:nvGrpSpPr>
          <p:cNvPr id="37" name="object 37"/>
          <p:cNvGrpSpPr/>
          <p:nvPr/>
        </p:nvGrpSpPr>
        <p:grpSpPr>
          <a:xfrm rot="5400000">
            <a:off x="2886285" y="2646417"/>
            <a:ext cx="662171" cy="2160236"/>
            <a:chOff x="1832359" y="4590415"/>
            <a:chExt cx="607311" cy="3048000"/>
          </a:xfrm>
        </p:grpSpPr>
        <p:sp>
          <p:nvSpPr>
            <p:cNvPr id="38" name="object 38"/>
            <p:cNvSpPr/>
            <p:nvPr/>
          </p:nvSpPr>
          <p:spPr>
            <a:xfrm>
              <a:off x="1832359" y="4590415"/>
              <a:ext cx="607311" cy="3048000"/>
            </a:xfrm>
            <a:custGeom>
              <a:avLst/>
              <a:gdLst/>
              <a:ahLst/>
              <a:cxnLst/>
              <a:rect l="l" t="t" r="r" b="b"/>
              <a:pathLst>
                <a:path w="471805" h="3048000">
                  <a:moveTo>
                    <a:pt x="464439" y="0"/>
                  </a:moveTo>
                  <a:lnTo>
                    <a:pt x="7366" y="0"/>
                  </a:lnTo>
                  <a:lnTo>
                    <a:pt x="0" y="7366"/>
                  </a:lnTo>
                  <a:lnTo>
                    <a:pt x="0" y="16510"/>
                  </a:lnTo>
                  <a:lnTo>
                    <a:pt x="0" y="3040634"/>
                  </a:lnTo>
                  <a:lnTo>
                    <a:pt x="7366" y="3048000"/>
                  </a:lnTo>
                  <a:lnTo>
                    <a:pt x="464439" y="3048000"/>
                  </a:lnTo>
                  <a:lnTo>
                    <a:pt x="471805" y="3040634"/>
                  </a:lnTo>
                  <a:lnTo>
                    <a:pt x="471805" y="7366"/>
                  </a:lnTo>
                  <a:lnTo>
                    <a:pt x="464439" y="0"/>
                  </a:lnTo>
                  <a:close/>
                </a:path>
              </a:pathLst>
            </a:custGeom>
            <a:solidFill>
              <a:srgbClr val="F1F1F1"/>
            </a:solidFill>
          </p:spPr>
          <p:txBody>
            <a:bodyPr wrap="square" lIns="0" tIns="0" rIns="0" bIns="0" rtlCol="0"/>
            <a:lstStyle/>
            <a:p>
              <a:endParaRPr sz="1154"/>
            </a:p>
          </p:txBody>
        </p:sp>
        <p:sp>
          <p:nvSpPr>
            <p:cNvPr id="39" name="object 39"/>
            <p:cNvSpPr/>
            <p:nvPr/>
          </p:nvSpPr>
          <p:spPr>
            <a:xfrm>
              <a:off x="1832360" y="4590415"/>
              <a:ext cx="607309" cy="3048000"/>
            </a:xfrm>
            <a:custGeom>
              <a:avLst/>
              <a:gdLst/>
              <a:ahLst/>
              <a:cxnLst/>
              <a:rect l="l" t="t" r="r" b="b"/>
              <a:pathLst>
                <a:path w="471805" h="3048000">
                  <a:moveTo>
                    <a:pt x="0" y="16510"/>
                  </a:moveTo>
                  <a:lnTo>
                    <a:pt x="0" y="7366"/>
                  </a:lnTo>
                  <a:lnTo>
                    <a:pt x="7366" y="0"/>
                  </a:lnTo>
                  <a:lnTo>
                    <a:pt x="16510" y="0"/>
                  </a:lnTo>
                  <a:lnTo>
                    <a:pt x="455295" y="0"/>
                  </a:lnTo>
                  <a:lnTo>
                    <a:pt x="464439" y="0"/>
                  </a:lnTo>
                  <a:lnTo>
                    <a:pt x="471805" y="7366"/>
                  </a:lnTo>
                  <a:lnTo>
                    <a:pt x="471805" y="16510"/>
                  </a:lnTo>
                  <a:lnTo>
                    <a:pt x="471805" y="3031490"/>
                  </a:lnTo>
                  <a:lnTo>
                    <a:pt x="471805" y="3040634"/>
                  </a:lnTo>
                  <a:lnTo>
                    <a:pt x="464439" y="3048000"/>
                  </a:lnTo>
                  <a:lnTo>
                    <a:pt x="455295" y="3048000"/>
                  </a:lnTo>
                  <a:lnTo>
                    <a:pt x="16510" y="3048000"/>
                  </a:lnTo>
                  <a:lnTo>
                    <a:pt x="7366" y="3048000"/>
                  </a:lnTo>
                  <a:lnTo>
                    <a:pt x="0" y="3040634"/>
                  </a:lnTo>
                  <a:lnTo>
                    <a:pt x="0" y="3031490"/>
                  </a:lnTo>
                  <a:lnTo>
                    <a:pt x="0" y="16510"/>
                  </a:lnTo>
                  <a:close/>
                </a:path>
              </a:pathLst>
            </a:custGeom>
            <a:ln w="9525">
              <a:solidFill>
                <a:srgbClr val="808080"/>
              </a:solidFill>
            </a:ln>
          </p:spPr>
          <p:txBody>
            <a:bodyPr wrap="square" lIns="0" tIns="0" rIns="0" bIns="0" rtlCol="0"/>
            <a:lstStyle/>
            <a:p>
              <a:endParaRPr sz="1154"/>
            </a:p>
          </p:txBody>
        </p:sp>
      </p:grpSp>
      <p:sp>
        <p:nvSpPr>
          <p:cNvPr id="43" name="タイトル 1">
            <a:extLst>
              <a:ext uri="{FF2B5EF4-FFF2-40B4-BE49-F238E27FC236}">
                <a16:creationId xmlns:a16="http://schemas.microsoft.com/office/drawing/2014/main" id="{7834D557-3186-48FA-BA6E-B60F414F1262}"/>
              </a:ext>
            </a:extLst>
          </p:cNvPr>
          <p:cNvSpPr txBox="1">
            <a:spLocks/>
          </p:cNvSpPr>
          <p:nvPr/>
        </p:nvSpPr>
        <p:spPr>
          <a:xfrm>
            <a:off x="253788" y="250305"/>
            <a:ext cx="8596668" cy="646331"/>
          </a:xfrm>
          <a:prstGeom prst="rect">
            <a:avLst/>
          </a:prstGeom>
        </p:spPr>
        <p:txBody>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dirty="0"/>
              <a:t>計画の体系図</a:t>
            </a:r>
          </a:p>
        </p:txBody>
      </p:sp>
      <p:sp>
        <p:nvSpPr>
          <p:cNvPr id="45" name="テキスト ボックス 44">
            <a:extLst>
              <a:ext uri="{FF2B5EF4-FFF2-40B4-BE49-F238E27FC236}">
                <a16:creationId xmlns:a16="http://schemas.microsoft.com/office/drawing/2014/main" id="{F6987D59-BCD5-48A2-9809-E247F5E2FC01}"/>
              </a:ext>
            </a:extLst>
          </p:cNvPr>
          <p:cNvSpPr txBox="1"/>
          <p:nvPr/>
        </p:nvSpPr>
        <p:spPr>
          <a:xfrm>
            <a:off x="552098" y="726135"/>
            <a:ext cx="1162306" cy="369332"/>
          </a:xfrm>
          <a:prstGeom prst="rect">
            <a:avLst/>
          </a:prstGeom>
        </p:spPr>
        <p:txBody>
          <a:bodyPr vertOverflow="overflow" horzOverflow="overflow" wrap="square" rtlCol="0">
            <a:spAutoFit/>
          </a:bodyPr>
          <a:lstStyle/>
          <a:p>
            <a:r>
              <a:rPr kumimoji="1" lang="ja-JP" altLang="en-US" dirty="0"/>
              <a:t>基本理念</a:t>
            </a:r>
          </a:p>
        </p:txBody>
      </p:sp>
      <p:sp>
        <p:nvSpPr>
          <p:cNvPr id="46" name="テキスト ボックス 45">
            <a:extLst>
              <a:ext uri="{FF2B5EF4-FFF2-40B4-BE49-F238E27FC236}">
                <a16:creationId xmlns:a16="http://schemas.microsoft.com/office/drawing/2014/main" id="{F74CCBD5-40BA-4BA3-A929-214F5704320A}"/>
              </a:ext>
            </a:extLst>
          </p:cNvPr>
          <p:cNvSpPr txBox="1"/>
          <p:nvPr/>
        </p:nvSpPr>
        <p:spPr>
          <a:xfrm>
            <a:off x="2814571" y="726135"/>
            <a:ext cx="1008112" cy="369332"/>
          </a:xfrm>
          <a:prstGeom prst="rect">
            <a:avLst/>
          </a:prstGeom>
        </p:spPr>
        <p:txBody>
          <a:bodyPr vertOverflow="overflow" horzOverflow="overflow" wrap="square" rtlCol="0">
            <a:spAutoFit/>
          </a:bodyPr>
          <a:lstStyle/>
          <a:p>
            <a:pPr algn="ctr"/>
            <a:r>
              <a:rPr lang="ja-JP" altLang="en-US" dirty="0"/>
              <a:t>観点</a:t>
            </a:r>
            <a:endParaRPr kumimoji="1" lang="ja-JP" altLang="en-US" dirty="0"/>
          </a:p>
        </p:txBody>
      </p:sp>
      <p:sp>
        <p:nvSpPr>
          <p:cNvPr id="47" name="テキスト ボックス 46">
            <a:extLst>
              <a:ext uri="{FF2B5EF4-FFF2-40B4-BE49-F238E27FC236}">
                <a16:creationId xmlns:a16="http://schemas.microsoft.com/office/drawing/2014/main" id="{0A46F00C-1D7D-4E30-ABEC-0756084E0A50}"/>
              </a:ext>
            </a:extLst>
          </p:cNvPr>
          <p:cNvSpPr txBox="1"/>
          <p:nvPr/>
        </p:nvSpPr>
        <p:spPr>
          <a:xfrm>
            <a:off x="6546902" y="726135"/>
            <a:ext cx="1102314" cy="369332"/>
          </a:xfrm>
          <a:prstGeom prst="rect">
            <a:avLst/>
          </a:prstGeom>
        </p:spPr>
        <p:txBody>
          <a:bodyPr vertOverflow="overflow" horzOverflow="overflow" wrap="square" rtlCol="0">
            <a:spAutoFit/>
          </a:bodyPr>
          <a:lstStyle/>
          <a:p>
            <a:r>
              <a:rPr kumimoji="1" lang="ja-JP" altLang="en-US" dirty="0"/>
              <a:t>主要施策</a:t>
            </a:r>
          </a:p>
        </p:txBody>
      </p:sp>
      <p:sp>
        <p:nvSpPr>
          <p:cNvPr id="2" name="正方形/長方形 1">
            <a:extLst>
              <a:ext uri="{FF2B5EF4-FFF2-40B4-BE49-F238E27FC236}">
                <a16:creationId xmlns:a16="http://schemas.microsoft.com/office/drawing/2014/main" id="{127A0E67-4BB1-4A85-8617-F704A2D9C934}"/>
              </a:ext>
            </a:extLst>
          </p:cNvPr>
          <p:cNvSpPr/>
          <p:nvPr/>
        </p:nvSpPr>
        <p:spPr>
          <a:xfrm>
            <a:off x="2217652" y="1516293"/>
            <a:ext cx="1939027" cy="261610"/>
          </a:xfrm>
          <a:prstGeom prst="rect">
            <a:avLst/>
          </a:prstGeom>
        </p:spPr>
        <p:txBody>
          <a:bodyPr vert="horz" wrap="square">
            <a:spAutoFit/>
          </a:bodyPr>
          <a:lstStyle/>
          <a:p>
            <a:r>
              <a:rPr lang="ja-JP" altLang="en-US" sz="1100" dirty="0">
                <a:solidFill>
                  <a:srgbClr val="FF0000"/>
                </a:solidFill>
              </a:rPr>
              <a:t>ライフステージ共通の取組</a:t>
            </a:r>
          </a:p>
        </p:txBody>
      </p:sp>
      <p:sp>
        <p:nvSpPr>
          <p:cNvPr id="7" name="正方形/長方形 6">
            <a:extLst>
              <a:ext uri="{FF2B5EF4-FFF2-40B4-BE49-F238E27FC236}">
                <a16:creationId xmlns:a16="http://schemas.microsoft.com/office/drawing/2014/main" id="{37FD84BE-DCA9-4ED3-BBDB-1E25A70A4EC3}"/>
              </a:ext>
            </a:extLst>
          </p:cNvPr>
          <p:cNvSpPr/>
          <p:nvPr/>
        </p:nvSpPr>
        <p:spPr>
          <a:xfrm>
            <a:off x="2137252" y="3594849"/>
            <a:ext cx="2160237" cy="263373"/>
          </a:xfrm>
          <a:prstGeom prst="rect">
            <a:avLst/>
          </a:prstGeom>
        </p:spPr>
        <p:txBody>
          <a:bodyPr vert="horz" wrap="square">
            <a:spAutoFit/>
          </a:bodyPr>
          <a:lstStyle/>
          <a:p>
            <a:pPr algn="ctr"/>
            <a:r>
              <a:rPr lang="ja-JP" altLang="en-US" sz="1100" dirty="0">
                <a:solidFill>
                  <a:srgbClr val="FF0000"/>
                </a:solidFill>
              </a:rPr>
              <a:t>ライフステージ別の取組</a:t>
            </a:r>
          </a:p>
        </p:txBody>
      </p:sp>
      <p:grpSp>
        <p:nvGrpSpPr>
          <p:cNvPr id="42" name="object 17">
            <a:extLst>
              <a:ext uri="{FF2B5EF4-FFF2-40B4-BE49-F238E27FC236}">
                <a16:creationId xmlns:a16="http://schemas.microsoft.com/office/drawing/2014/main" id="{2DB6D437-A6D6-419C-8B58-DC75F468CF5F}"/>
              </a:ext>
            </a:extLst>
          </p:cNvPr>
          <p:cNvGrpSpPr/>
          <p:nvPr/>
        </p:nvGrpSpPr>
        <p:grpSpPr>
          <a:xfrm>
            <a:off x="2138062" y="5164849"/>
            <a:ext cx="2094168" cy="671823"/>
            <a:chOff x="1924452" y="1588889"/>
            <a:chExt cx="3265349" cy="478041"/>
          </a:xfrm>
        </p:grpSpPr>
        <p:sp>
          <p:nvSpPr>
            <p:cNvPr id="48" name="object 19">
              <a:extLst>
                <a:ext uri="{FF2B5EF4-FFF2-40B4-BE49-F238E27FC236}">
                  <a16:creationId xmlns:a16="http://schemas.microsoft.com/office/drawing/2014/main" id="{638CAFCD-08F3-464B-970C-7E58D7CABE22}"/>
                </a:ext>
              </a:extLst>
            </p:cNvPr>
            <p:cNvSpPr/>
            <p:nvPr/>
          </p:nvSpPr>
          <p:spPr>
            <a:xfrm rot="5400000">
              <a:off x="3321539" y="217164"/>
              <a:ext cx="471171" cy="3228362"/>
            </a:xfrm>
            <a:custGeom>
              <a:avLst/>
              <a:gdLst/>
              <a:ahLst/>
              <a:cxnLst/>
              <a:rect l="l" t="t" r="r" b="b"/>
              <a:pathLst>
                <a:path w="471169" h="2845435">
                  <a:moveTo>
                    <a:pt x="463804" y="0"/>
                  </a:moveTo>
                  <a:lnTo>
                    <a:pt x="7366" y="0"/>
                  </a:lnTo>
                  <a:lnTo>
                    <a:pt x="0" y="7366"/>
                  </a:lnTo>
                  <a:lnTo>
                    <a:pt x="0" y="16509"/>
                  </a:lnTo>
                  <a:lnTo>
                    <a:pt x="0" y="2838069"/>
                  </a:lnTo>
                  <a:lnTo>
                    <a:pt x="7366" y="2845435"/>
                  </a:lnTo>
                  <a:lnTo>
                    <a:pt x="463804" y="2845435"/>
                  </a:lnTo>
                  <a:lnTo>
                    <a:pt x="471170" y="2838069"/>
                  </a:lnTo>
                  <a:lnTo>
                    <a:pt x="471170" y="7366"/>
                  </a:lnTo>
                  <a:lnTo>
                    <a:pt x="463804" y="0"/>
                  </a:lnTo>
                  <a:close/>
                </a:path>
              </a:pathLst>
            </a:custGeom>
            <a:solidFill>
              <a:srgbClr val="F1F1F1"/>
            </a:solidFill>
          </p:spPr>
          <p:txBody>
            <a:bodyPr wrap="square" lIns="0" tIns="0" rIns="0" bIns="0" rtlCol="0"/>
            <a:lstStyle/>
            <a:p>
              <a:endParaRPr sz="1154" dirty="0"/>
            </a:p>
          </p:txBody>
        </p:sp>
        <p:sp>
          <p:nvSpPr>
            <p:cNvPr id="49" name="object 20">
              <a:extLst>
                <a:ext uri="{FF2B5EF4-FFF2-40B4-BE49-F238E27FC236}">
                  <a16:creationId xmlns:a16="http://schemas.microsoft.com/office/drawing/2014/main" id="{2A6F77E9-E5CC-47E4-A5CD-0FE7472C57E6}"/>
                </a:ext>
              </a:extLst>
            </p:cNvPr>
            <p:cNvSpPr/>
            <p:nvPr/>
          </p:nvSpPr>
          <p:spPr>
            <a:xfrm rot="5400000">
              <a:off x="3321541" y="191800"/>
              <a:ext cx="471171" cy="3265349"/>
            </a:xfrm>
            <a:custGeom>
              <a:avLst/>
              <a:gdLst/>
              <a:ahLst/>
              <a:cxnLst/>
              <a:rect l="l" t="t" r="r" b="b"/>
              <a:pathLst>
                <a:path w="471169" h="2845435">
                  <a:moveTo>
                    <a:pt x="0" y="16509"/>
                  </a:moveTo>
                  <a:lnTo>
                    <a:pt x="0" y="7366"/>
                  </a:lnTo>
                  <a:lnTo>
                    <a:pt x="7366" y="0"/>
                  </a:lnTo>
                  <a:lnTo>
                    <a:pt x="16510" y="0"/>
                  </a:lnTo>
                  <a:lnTo>
                    <a:pt x="454660" y="0"/>
                  </a:lnTo>
                  <a:lnTo>
                    <a:pt x="463804" y="0"/>
                  </a:lnTo>
                  <a:lnTo>
                    <a:pt x="471170" y="7366"/>
                  </a:lnTo>
                  <a:lnTo>
                    <a:pt x="471170" y="16509"/>
                  </a:lnTo>
                  <a:lnTo>
                    <a:pt x="471170" y="2828925"/>
                  </a:lnTo>
                  <a:lnTo>
                    <a:pt x="471170" y="2838069"/>
                  </a:lnTo>
                  <a:lnTo>
                    <a:pt x="463804" y="2845435"/>
                  </a:lnTo>
                  <a:lnTo>
                    <a:pt x="454660" y="2845435"/>
                  </a:lnTo>
                  <a:lnTo>
                    <a:pt x="16510" y="2845435"/>
                  </a:lnTo>
                  <a:lnTo>
                    <a:pt x="7366" y="2845435"/>
                  </a:lnTo>
                  <a:lnTo>
                    <a:pt x="0" y="2838069"/>
                  </a:lnTo>
                  <a:lnTo>
                    <a:pt x="0" y="2828925"/>
                  </a:lnTo>
                  <a:lnTo>
                    <a:pt x="0" y="16509"/>
                  </a:lnTo>
                  <a:close/>
                </a:path>
              </a:pathLst>
            </a:custGeom>
            <a:ln w="9525">
              <a:solidFill>
                <a:srgbClr val="808080"/>
              </a:solidFill>
            </a:ln>
          </p:spPr>
          <p:txBody>
            <a:bodyPr wrap="square" lIns="0" tIns="0" rIns="0" bIns="0" rtlCol="0"/>
            <a:lstStyle/>
            <a:p>
              <a:endParaRPr sz="1154"/>
            </a:p>
          </p:txBody>
        </p:sp>
      </p:grpSp>
      <p:sp>
        <p:nvSpPr>
          <p:cNvPr id="50" name="正方形/長方形 49">
            <a:extLst>
              <a:ext uri="{FF2B5EF4-FFF2-40B4-BE49-F238E27FC236}">
                <a16:creationId xmlns:a16="http://schemas.microsoft.com/office/drawing/2014/main" id="{DEE11E00-E890-4660-A329-9CF262562402}"/>
              </a:ext>
            </a:extLst>
          </p:cNvPr>
          <p:cNvSpPr/>
          <p:nvPr/>
        </p:nvSpPr>
        <p:spPr>
          <a:xfrm>
            <a:off x="2201378" y="5342247"/>
            <a:ext cx="2040111" cy="261610"/>
          </a:xfrm>
          <a:prstGeom prst="rect">
            <a:avLst/>
          </a:prstGeom>
        </p:spPr>
        <p:txBody>
          <a:bodyPr vert="horz" wrap="square">
            <a:spAutoFit/>
          </a:bodyPr>
          <a:lstStyle/>
          <a:p>
            <a:r>
              <a:rPr lang="ja-JP" altLang="en-US" sz="1100" dirty="0">
                <a:solidFill>
                  <a:srgbClr val="FF0000"/>
                </a:solidFill>
              </a:rPr>
              <a:t>子育て当事者への支援の取組</a:t>
            </a:r>
          </a:p>
        </p:txBody>
      </p:sp>
      <p:grpSp>
        <p:nvGrpSpPr>
          <p:cNvPr id="40" name="object 17">
            <a:extLst>
              <a:ext uri="{FF2B5EF4-FFF2-40B4-BE49-F238E27FC236}">
                <a16:creationId xmlns:a16="http://schemas.microsoft.com/office/drawing/2014/main" id="{9FD1C7E3-89EB-460B-B705-A2DE3E3F202E}"/>
              </a:ext>
            </a:extLst>
          </p:cNvPr>
          <p:cNvGrpSpPr/>
          <p:nvPr/>
        </p:nvGrpSpPr>
        <p:grpSpPr>
          <a:xfrm>
            <a:off x="2141881" y="5164849"/>
            <a:ext cx="2094168" cy="671823"/>
            <a:chOff x="1924452" y="1588889"/>
            <a:chExt cx="3265349" cy="478041"/>
          </a:xfrm>
        </p:grpSpPr>
        <p:sp>
          <p:nvSpPr>
            <p:cNvPr id="41" name="object 19">
              <a:extLst>
                <a:ext uri="{FF2B5EF4-FFF2-40B4-BE49-F238E27FC236}">
                  <a16:creationId xmlns:a16="http://schemas.microsoft.com/office/drawing/2014/main" id="{A1789D0B-71B3-4202-A875-35B1DC7D8890}"/>
                </a:ext>
              </a:extLst>
            </p:cNvPr>
            <p:cNvSpPr/>
            <p:nvPr/>
          </p:nvSpPr>
          <p:spPr>
            <a:xfrm rot="5400000">
              <a:off x="3321539" y="217164"/>
              <a:ext cx="471171" cy="3228362"/>
            </a:xfrm>
            <a:custGeom>
              <a:avLst/>
              <a:gdLst/>
              <a:ahLst/>
              <a:cxnLst/>
              <a:rect l="l" t="t" r="r" b="b"/>
              <a:pathLst>
                <a:path w="471169" h="2845435">
                  <a:moveTo>
                    <a:pt x="463804" y="0"/>
                  </a:moveTo>
                  <a:lnTo>
                    <a:pt x="7366" y="0"/>
                  </a:lnTo>
                  <a:lnTo>
                    <a:pt x="0" y="7366"/>
                  </a:lnTo>
                  <a:lnTo>
                    <a:pt x="0" y="16509"/>
                  </a:lnTo>
                  <a:lnTo>
                    <a:pt x="0" y="2838069"/>
                  </a:lnTo>
                  <a:lnTo>
                    <a:pt x="7366" y="2845435"/>
                  </a:lnTo>
                  <a:lnTo>
                    <a:pt x="463804" y="2845435"/>
                  </a:lnTo>
                  <a:lnTo>
                    <a:pt x="471170" y="2838069"/>
                  </a:lnTo>
                  <a:lnTo>
                    <a:pt x="471170" y="7366"/>
                  </a:lnTo>
                  <a:lnTo>
                    <a:pt x="463804" y="0"/>
                  </a:lnTo>
                  <a:close/>
                </a:path>
              </a:pathLst>
            </a:custGeom>
            <a:solidFill>
              <a:srgbClr val="F1F1F1"/>
            </a:solidFill>
          </p:spPr>
          <p:txBody>
            <a:bodyPr wrap="square" lIns="0" tIns="0" rIns="0" bIns="0" rtlCol="0"/>
            <a:lstStyle/>
            <a:p>
              <a:endParaRPr sz="1154" dirty="0"/>
            </a:p>
          </p:txBody>
        </p:sp>
        <p:sp>
          <p:nvSpPr>
            <p:cNvPr id="44" name="object 20">
              <a:extLst>
                <a:ext uri="{FF2B5EF4-FFF2-40B4-BE49-F238E27FC236}">
                  <a16:creationId xmlns:a16="http://schemas.microsoft.com/office/drawing/2014/main" id="{3FE2C651-18E7-4C32-8CA7-63DEB2E1D5AF}"/>
                </a:ext>
              </a:extLst>
            </p:cNvPr>
            <p:cNvSpPr/>
            <p:nvPr/>
          </p:nvSpPr>
          <p:spPr>
            <a:xfrm rot="5400000">
              <a:off x="3321541" y="191800"/>
              <a:ext cx="471171" cy="3265349"/>
            </a:xfrm>
            <a:custGeom>
              <a:avLst/>
              <a:gdLst/>
              <a:ahLst/>
              <a:cxnLst/>
              <a:rect l="l" t="t" r="r" b="b"/>
              <a:pathLst>
                <a:path w="471169" h="2845435">
                  <a:moveTo>
                    <a:pt x="0" y="16509"/>
                  </a:moveTo>
                  <a:lnTo>
                    <a:pt x="0" y="7366"/>
                  </a:lnTo>
                  <a:lnTo>
                    <a:pt x="7366" y="0"/>
                  </a:lnTo>
                  <a:lnTo>
                    <a:pt x="16510" y="0"/>
                  </a:lnTo>
                  <a:lnTo>
                    <a:pt x="454660" y="0"/>
                  </a:lnTo>
                  <a:lnTo>
                    <a:pt x="463804" y="0"/>
                  </a:lnTo>
                  <a:lnTo>
                    <a:pt x="471170" y="7366"/>
                  </a:lnTo>
                  <a:lnTo>
                    <a:pt x="471170" y="16509"/>
                  </a:lnTo>
                  <a:lnTo>
                    <a:pt x="471170" y="2828925"/>
                  </a:lnTo>
                  <a:lnTo>
                    <a:pt x="471170" y="2838069"/>
                  </a:lnTo>
                  <a:lnTo>
                    <a:pt x="463804" y="2845435"/>
                  </a:lnTo>
                  <a:lnTo>
                    <a:pt x="454660" y="2845435"/>
                  </a:lnTo>
                  <a:lnTo>
                    <a:pt x="16510" y="2845435"/>
                  </a:lnTo>
                  <a:lnTo>
                    <a:pt x="7366" y="2845435"/>
                  </a:lnTo>
                  <a:lnTo>
                    <a:pt x="0" y="2838069"/>
                  </a:lnTo>
                  <a:lnTo>
                    <a:pt x="0" y="2828925"/>
                  </a:lnTo>
                  <a:lnTo>
                    <a:pt x="0" y="16509"/>
                  </a:lnTo>
                  <a:close/>
                </a:path>
              </a:pathLst>
            </a:custGeom>
            <a:ln w="9525">
              <a:solidFill>
                <a:srgbClr val="808080"/>
              </a:solidFill>
            </a:ln>
          </p:spPr>
          <p:txBody>
            <a:bodyPr wrap="square" lIns="0" tIns="0" rIns="0" bIns="0" rtlCol="0"/>
            <a:lstStyle/>
            <a:p>
              <a:endParaRPr sz="1154"/>
            </a:p>
          </p:txBody>
        </p:sp>
      </p:grpSp>
      <p:sp>
        <p:nvSpPr>
          <p:cNvPr id="51" name="正方形/長方形 50">
            <a:extLst>
              <a:ext uri="{FF2B5EF4-FFF2-40B4-BE49-F238E27FC236}">
                <a16:creationId xmlns:a16="http://schemas.microsoft.com/office/drawing/2014/main" id="{6E7CEDEB-A78C-4CD9-80B0-25A43909BFC3}"/>
              </a:ext>
            </a:extLst>
          </p:cNvPr>
          <p:cNvSpPr/>
          <p:nvPr/>
        </p:nvSpPr>
        <p:spPr>
          <a:xfrm>
            <a:off x="2168910" y="5369955"/>
            <a:ext cx="2040111" cy="261610"/>
          </a:xfrm>
          <a:prstGeom prst="rect">
            <a:avLst/>
          </a:prstGeom>
        </p:spPr>
        <p:txBody>
          <a:bodyPr vert="horz" wrap="square">
            <a:spAutoFit/>
          </a:bodyPr>
          <a:lstStyle/>
          <a:p>
            <a:r>
              <a:rPr lang="ja-JP" altLang="en-US" sz="1100" dirty="0">
                <a:solidFill>
                  <a:srgbClr val="FF0000"/>
                </a:solidFill>
              </a:rPr>
              <a:t>子育て当事者への支援の取組</a:t>
            </a:r>
          </a:p>
        </p:txBody>
      </p:sp>
      <p:sp>
        <p:nvSpPr>
          <p:cNvPr id="52" name="テキスト ボックス 4">
            <a:extLst>
              <a:ext uri="{FF2B5EF4-FFF2-40B4-BE49-F238E27FC236}">
                <a16:creationId xmlns:a16="http://schemas.microsoft.com/office/drawing/2014/main" id="{6A5291A6-2CAC-4E1B-9821-9C1CB54EF940}"/>
              </a:ext>
            </a:extLst>
          </p:cNvPr>
          <p:cNvSpPr txBox="1"/>
          <p:nvPr/>
        </p:nvSpPr>
        <p:spPr>
          <a:xfrm>
            <a:off x="11535508" y="6241575"/>
            <a:ext cx="450431" cy="400110"/>
          </a:xfrm>
          <a:prstGeom prst="rect">
            <a:avLst/>
          </a:prstGeom>
          <a:noFill/>
        </p:spPr>
        <p:txBody>
          <a:bodyPr wrap="square" rtlCol="0">
            <a:spAutoFit/>
          </a:bodyPr>
          <a:lstStyle/>
          <a:p>
            <a:r>
              <a:rPr kumimoji="1" lang="en-US" altLang="ja-JP" sz="2000" dirty="0"/>
              <a:t>12</a:t>
            </a:r>
            <a:endParaRPr kumimoji="1" lang="ja-JP" altLang="en-US" sz="2000" dirty="0"/>
          </a:p>
        </p:txBody>
      </p:sp>
    </p:spTree>
    <p:extLst>
      <p:ext uri="{BB962C8B-B14F-4D97-AF65-F5344CB8AC3E}">
        <p14:creationId xmlns:p14="http://schemas.microsoft.com/office/powerpoint/2010/main" val="3853688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9" name="タイトル 1"/>
          <p:cNvSpPr>
            <a:spLocks noGrp="1"/>
          </p:cNvSpPr>
          <p:nvPr>
            <p:ph type="title"/>
          </p:nvPr>
        </p:nvSpPr>
        <p:spPr>
          <a:xfrm>
            <a:off x="211083" y="326071"/>
            <a:ext cx="10628367" cy="537400"/>
          </a:xfrm>
        </p:spPr>
        <p:txBody>
          <a:bodyPr>
            <a:normAutofit/>
          </a:bodyPr>
          <a:lstStyle/>
          <a:p>
            <a:r>
              <a:rPr lang="ja-JP" altLang="en-US" sz="2400" dirty="0"/>
              <a:t>鎌倉市こども計画における鎌倉市冒険遊び場協働運営事業の位置づけ</a:t>
            </a:r>
            <a:endParaRPr kumimoji="1" lang="ja-JP" altLang="en-US" sz="2400" dirty="0"/>
          </a:p>
        </p:txBody>
      </p:sp>
      <p:sp>
        <p:nvSpPr>
          <p:cNvPr id="1220" name="コンテンツ プレースホルダー 2"/>
          <p:cNvSpPr>
            <a:spLocks noGrp="1"/>
          </p:cNvSpPr>
          <p:nvPr>
            <p:ph idx="1"/>
          </p:nvPr>
        </p:nvSpPr>
        <p:spPr>
          <a:xfrm>
            <a:off x="677334" y="1430531"/>
            <a:ext cx="8596668" cy="4817869"/>
          </a:xfrm>
        </p:spPr>
        <p:txBody>
          <a:bodyPr>
            <a:normAutofit/>
          </a:bodyPr>
          <a:lstStyle/>
          <a:p>
            <a:pPr marL="0" indent="0">
              <a:buNone/>
            </a:pPr>
            <a:endParaRPr kumimoji="1" lang="en-US" altLang="ja-JP" dirty="0"/>
          </a:p>
          <a:p>
            <a:pPr marL="0" indent="0">
              <a:buNone/>
            </a:pPr>
            <a:endParaRPr kumimoji="1" lang="en-US" altLang="ja-JP" dirty="0"/>
          </a:p>
        </p:txBody>
      </p:sp>
      <p:graphicFrame>
        <p:nvGraphicFramePr>
          <p:cNvPr id="1222" name="表 4"/>
          <p:cNvGraphicFramePr>
            <a:graphicFrameLocks noGrp="1"/>
          </p:cNvGraphicFramePr>
          <p:nvPr>
            <p:extLst>
              <p:ext uri="{D42A27DB-BD31-4B8C-83A1-F6EECF244321}">
                <p14:modId xmlns:p14="http://schemas.microsoft.com/office/powerpoint/2010/main" val="2258888805"/>
              </p:ext>
            </p:extLst>
          </p:nvPr>
        </p:nvGraphicFramePr>
        <p:xfrm>
          <a:off x="206061" y="1147000"/>
          <a:ext cx="11153440" cy="5384930"/>
        </p:xfrm>
        <a:graphic>
          <a:graphicData uri="http://schemas.openxmlformats.org/drawingml/2006/table">
            <a:tbl>
              <a:tblPr firstRow="1" bandRow="1">
                <a:tableStyleId>{5C22544A-7EE6-4342-B048-85BDC9FD1C3A}</a:tableStyleId>
              </a:tblPr>
              <a:tblGrid>
                <a:gridCol w="1960364">
                  <a:extLst>
                    <a:ext uri="{9D8B030D-6E8A-4147-A177-3AD203B41FA5}">
                      <a16:colId xmlns:a16="http://schemas.microsoft.com/office/drawing/2014/main" val="20000"/>
                    </a:ext>
                  </a:extLst>
                </a:gridCol>
                <a:gridCol w="2208627">
                  <a:extLst>
                    <a:ext uri="{9D8B030D-6E8A-4147-A177-3AD203B41FA5}">
                      <a16:colId xmlns:a16="http://schemas.microsoft.com/office/drawing/2014/main" val="1596400561"/>
                    </a:ext>
                  </a:extLst>
                </a:gridCol>
                <a:gridCol w="6984449">
                  <a:extLst>
                    <a:ext uri="{9D8B030D-6E8A-4147-A177-3AD203B41FA5}">
                      <a16:colId xmlns:a16="http://schemas.microsoft.com/office/drawing/2014/main" val="20001"/>
                    </a:ext>
                  </a:extLst>
                </a:gridCol>
              </a:tblGrid>
              <a:tr h="1014717">
                <a:tc>
                  <a:txBody>
                    <a:bodyPr/>
                    <a:lstStyle/>
                    <a:p>
                      <a:pPr algn="ctr"/>
                      <a:r>
                        <a:rPr kumimoji="1" lang="ja-JP" altLang="en-US" dirty="0"/>
                        <a:t>観点</a:t>
                      </a:r>
                    </a:p>
                  </a:txBody>
                  <a:tcPr anchor="ctr"/>
                </a:tc>
                <a:tc>
                  <a:txBody>
                    <a:bodyPr/>
                    <a:lstStyle/>
                    <a:p>
                      <a:pPr algn="ctr"/>
                      <a:r>
                        <a:rPr kumimoji="1" lang="ja-JP" altLang="en-US" dirty="0"/>
                        <a:t>主要施策</a:t>
                      </a:r>
                    </a:p>
                  </a:txBody>
                  <a:tcPr anchor="ctr"/>
                </a:tc>
                <a:tc>
                  <a:txBody>
                    <a:bodyPr/>
                    <a:lstStyle/>
                    <a:p>
                      <a:pPr algn="ctr"/>
                      <a:r>
                        <a:rPr kumimoji="1" lang="ja-JP" altLang="en-US" dirty="0"/>
                        <a:t>事業内容</a:t>
                      </a:r>
                    </a:p>
                  </a:txBody>
                  <a:tcPr anchor="ctr"/>
                </a:tc>
                <a:extLst>
                  <a:ext uri="{0D108BD9-81ED-4DB2-BD59-A6C34878D82A}">
                    <a16:rowId xmlns:a16="http://schemas.microsoft.com/office/drawing/2014/main" val="10000"/>
                  </a:ext>
                </a:extLst>
              </a:tr>
              <a:tr h="1133546">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a:t>ライフステージに共通した取組</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a:t>（２）多様な遊びや体験及び交流の機会づくり</a:t>
                      </a:r>
                    </a:p>
                  </a:txBody>
                  <a:tcPr anchor="ctr"/>
                </a:tc>
                <a:tc rowSpan="4">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dirty="0"/>
                        <a:t>＜冒険遊び場協働運営事業＞</a:t>
                      </a:r>
                      <a:endParaRPr kumimoji="1" lang="en-US" altLang="ja-JP" sz="2400" dirty="0"/>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dirty="0"/>
                        <a:t>こどもたちに、緑あふれる鎌倉の特性を生かした「遊び」の機会を提供し、自然のなかでの遊びを展開することで、こどもたちの育ちを支援します。こども・子育てを通じた交流を通して、地域の人々がつながる場となることを目指した事業です。（木工作体験、昔遊び、火おこし体験等。）</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dirty="0"/>
                        <a:t>さらに、子育てに関する情報発信や情報提供や、地域交流を促進するためのイベントを開催します。</a:t>
                      </a:r>
                    </a:p>
                    <a:p>
                      <a:endParaRPr kumimoji="1" lang="en-US" altLang="ja-JP" sz="1600" dirty="0"/>
                    </a:p>
                    <a:p>
                      <a:endParaRPr kumimoji="1" lang="ja-JP" altLang="en-US" dirty="0"/>
                    </a:p>
                  </a:txBody>
                  <a:tcPr anchor="ctr"/>
                </a:tc>
                <a:extLst>
                  <a:ext uri="{0D108BD9-81ED-4DB2-BD59-A6C34878D82A}">
                    <a16:rowId xmlns:a16="http://schemas.microsoft.com/office/drawing/2014/main" val="1615108515"/>
                  </a:ext>
                </a:extLst>
              </a:tr>
              <a:tr h="1133547">
                <a:tc vMerge="1">
                  <a:txBody>
                    <a:bodyPr/>
                    <a:lstStyle/>
                    <a:p>
                      <a:endParaRPr kumimoji="1" lang="ja-JP" altLang="en-US"/>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a:t>（３）こどもまんなかの居場所づくり</a:t>
                      </a:r>
                    </a:p>
                  </a:txBody>
                  <a:tcPr anchor="ctr"/>
                </a:tc>
                <a:tc vMerge="1">
                  <a:txBody>
                    <a:bodyPr/>
                    <a:lstStyle/>
                    <a:p>
                      <a:endParaRPr kumimoji="1" lang="ja-JP" altLang="en-US" dirty="0"/>
                    </a:p>
                  </a:txBody>
                  <a:tcPr anchor="ctr"/>
                </a:tc>
                <a:extLst>
                  <a:ext uri="{0D108BD9-81ED-4DB2-BD59-A6C34878D82A}">
                    <a16:rowId xmlns:a16="http://schemas.microsoft.com/office/drawing/2014/main" val="468703201"/>
                  </a:ext>
                </a:extLst>
              </a:tr>
              <a:tr h="1463040">
                <a:tc rowSpan="2">
                  <a:txBody>
                    <a:bodyPr/>
                    <a:lstStyle/>
                    <a:p>
                      <a:r>
                        <a:rPr kumimoji="1" lang="ja-JP" altLang="en-US" dirty="0"/>
                        <a:t>子育て当事者への支援の取組</a:t>
                      </a:r>
                    </a:p>
                    <a:p>
                      <a:endParaRPr kumimoji="1" lang="ja-JP" altLang="en-US" dirty="0"/>
                    </a:p>
                  </a:txBody>
                  <a:tcPr anchor="ctr"/>
                </a:tc>
                <a:tc>
                  <a:txBody>
                    <a:bodyPr/>
                    <a:lstStyle/>
                    <a:p>
                      <a:pPr marL="61084">
                        <a:spcBef>
                          <a:spcPts val="350"/>
                        </a:spcBef>
                      </a:pPr>
                      <a:r>
                        <a:rPr lang="ja-JP" altLang="en-US" sz="1800" spc="-6" dirty="0">
                          <a:latin typeface="ＭＳ ゴシック"/>
                          <a:cs typeface="ＭＳ ゴシック"/>
                        </a:rPr>
                        <a:t>（３）</a:t>
                      </a:r>
                      <a:r>
                        <a:rPr lang="ja-JP" altLang="en-US" sz="1800" spc="-13" dirty="0">
                          <a:latin typeface="ＭＳ ゴシック"/>
                          <a:cs typeface="ＭＳ ゴシック"/>
                        </a:rPr>
                        <a:t>協働による子育て支援ネットワークの構築と支援</a:t>
                      </a:r>
                      <a:endParaRPr lang="ja-JP" altLang="en-US" sz="1800" dirty="0">
                        <a:latin typeface="ＭＳ ゴシック"/>
                        <a:cs typeface="ＭＳ ゴシック"/>
                      </a:endParaRPr>
                    </a:p>
                  </a:txBody>
                  <a:tcPr anchor="ctr"/>
                </a:tc>
                <a:tc vMerge="1">
                  <a:txBody>
                    <a:bodyPr/>
                    <a:lstStyle/>
                    <a:p>
                      <a:endParaRPr kumimoji="1" lang="en-US" altLang="ja-JP" sz="1600" dirty="0"/>
                    </a:p>
                  </a:txBody>
                  <a:tcPr anchor="ctr"/>
                </a:tc>
                <a:extLst>
                  <a:ext uri="{0D108BD9-81ED-4DB2-BD59-A6C34878D82A}">
                    <a16:rowId xmlns:a16="http://schemas.microsoft.com/office/drawing/2014/main" val="10003"/>
                  </a:ext>
                </a:extLst>
              </a:tr>
              <a:tr h="0">
                <a:tc vMerge="1">
                  <a:txBody>
                    <a:bodyPr/>
                    <a:lstStyle/>
                    <a:p>
                      <a:endParaRPr kumimoji="1" lang="ja-JP" altLang="en-US" dirty="0"/>
                    </a:p>
                  </a:txBody>
                  <a:tcPr anchor="ctr"/>
                </a:tc>
                <a:tc>
                  <a:txBody>
                    <a:bodyPr/>
                    <a:lstStyle/>
                    <a:p>
                      <a:r>
                        <a:rPr kumimoji="1" lang="ja-JP" altLang="en-US" dirty="0"/>
                        <a:t>（５）子育て情報提供の充実</a:t>
                      </a:r>
                    </a:p>
                  </a:txBody>
                  <a:tcPr anchor="ctr"/>
                </a:tc>
                <a:tc vMerge="1">
                  <a:txBody>
                    <a:bodyPr/>
                    <a:lstStyle/>
                    <a:p>
                      <a:endParaRPr kumimoji="1" lang="ja-JP" altLang="en-US"/>
                    </a:p>
                  </a:txBody>
                  <a:tcPr/>
                </a:tc>
                <a:extLst>
                  <a:ext uri="{0D108BD9-81ED-4DB2-BD59-A6C34878D82A}">
                    <a16:rowId xmlns:a16="http://schemas.microsoft.com/office/drawing/2014/main" val="769597811"/>
                  </a:ext>
                </a:extLst>
              </a:tr>
            </a:tbl>
          </a:graphicData>
        </a:graphic>
      </p:graphicFrame>
      <p:sp>
        <p:nvSpPr>
          <p:cNvPr id="7" name="テキスト ボックス 4">
            <a:extLst>
              <a:ext uri="{FF2B5EF4-FFF2-40B4-BE49-F238E27FC236}">
                <a16:creationId xmlns:a16="http://schemas.microsoft.com/office/drawing/2014/main" id="{3610EC82-48B7-4E4D-B29B-393301CA67CB}"/>
              </a:ext>
            </a:extLst>
          </p:cNvPr>
          <p:cNvSpPr txBox="1"/>
          <p:nvPr/>
        </p:nvSpPr>
        <p:spPr>
          <a:xfrm>
            <a:off x="11535508" y="6241575"/>
            <a:ext cx="450431" cy="400110"/>
          </a:xfrm>
          <a:prstGeom prst="rect">
            <a:avLst/>
          </a:prstGeom>
          <a:noFill/>
        </p:spPr>
        <p:txBody>
          <a:bodyPr wrap="square" rtlCol="0">
            <a:spAutoFit/>
          </a:bodyPr>
          <a:lstStyle/>
          <a:p>
            <a:r>
              <a:rPr kumimoji="1" lang="en-US" altLang="ja-JP" sz="2000" dirty="0"/>
              <a:t>13</a:t>
            </a:r>
            <a:endParaRPr kumimoji="1" lang="ja-JP" altLang="en-US" sz="2000" dirty="0"/>
          </a:p>
        </p:txBody>
      </p:sp>
    </p:spTree>
    <p:extLst>
      <p:ext uri="{BB962C8B-B14F-4D97-AF65-F5344CB8AC3E}">
        <p14:creationId xmlns:p14="http://schemas.microsoft.com/office/powerpoint/2010/main" val="3898028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9" name="タイトル 1"/>
          <p:cNvSpPr>
            <a:spLocks noGrp="1"/>
          </p:cNvSpPr>
          <p:nvPr>
            <p:ph type="title"/>
          </p:nvPr>
        </p:nvSpPr>
        <p:spPr>
          <a:xfrm>
            <a:off x="677334" y="609600"/>
            <a:ext cx="8596668" cy="497983"/>
          </a:xfrm>
        </p:spPr>
        <p:txBody>
          <a:bodyPr>
            <a:normAutofit/>
          </a:bodyPr>
          <a:lstStyle/>
          <a:p>
            <a:r>
              <a:rPr kumimoji="1" lang="ja-JP" altLang="en-US" sz="2400" dirty="0"/>
              <a:t>今後の目標と取組について</a:t>
            </a:r>
          </a:p>
        </p:txBody>
      </p:sp>
      <p:graphicFrame>
        <p:nvGraphicFramePr>
          <p:cNvPr id="1222" name="表 4"/>
          <p:cNvGraphicFramePr>
            <a:graphicFrameLocks noGrp="1"/>
          </p:cNvGraphicFramePr>
          <p:nvPr>
            <p:extLst>
              <p:ext uri="{D42A27DB-BD31-4B8C-83A1-F6EECF244321}">
                <p14:modId xmlns:p14="http://schemas.microsoft.com/office/powerpoint/2010/main" val="4043361107"/>
              </p:ext>
            </p:extLst>
          </p:nvPr>
        </p:nvGraphicFramePr>
        <p:xfrm>
          <a:off x="247649" y="1038225"/>
          <a:ext cx="10982325" cy="5203351"/>
        </p:xfrm>
        <a:graphic>
          <a:graphicData uri="http://schemas.openxmlformats.org/drawingml/2006/table">
            <a:tbl>
              <a:tblPr firstRow="1" bandRow="1">
                <a:tableStyleId>{5C22544A-7EE6-4342-B048-85BDC9FD1C3A}</a:tableStyleId>
              </a:tblPr>
              <a:tblGrid>
                <a:gridCol w="3438526">
                  <a:extLst>
                    <a:ext uri="{9D8B030D-6E8A-4147-A177-3AD203B41FA5}">
                      <a16:colId xmlns:a16="http://schemas.microsoft.com/office/drawing/2014/main" val="20000"/>
                    </a:ext>
                  </a:extLst>
                </a:gridCol>
                <a:gridCol w="7543799">
                  <a:extLst>
                    <a:ext uri="{9D8B030D-6E8A-4147-A177-3AD203B41FA5}">
                      <a16:colId xmlns:a16="http://schemas.microsoft.com/office/drawing/2014/main" val="20001"/>
                    </a:ext>
                  </a:extLst>
                </a:gridCol>
              </a:tblGrid>
              <a:tr h="945499">
                <a:tc>
                  <a:txBody>
                    <a:bodyPr/>
                    <a:lstStyle/>
                    <a:p>
                      <a:r>
                        <a:rPr kumimoji="1" lang="ja-JP" altLang="en-US" dirty="0"/>
                        <a:t>目標</a:t>
                      </a:r>
                    </a:p>
                  </a:txBody>
                  <a:tcPr anchor="ctr"/>
                </a:tc>
                <a:tc>
                  <a:txBody>
                    <a:bodyPr/>
                    <a:lstStyle/>
                    <a:p>
                      <a:r>
                        <a:rPr kumimoji="1" lang="ja-JP" altLang="en-US" dirty="0"/>
                        <a:t>それに向けた取組</a:t>
                      </a:r>
                    </a:p>
                  </a:txBody>
                  <a:tcPr anchor="ctr"/>
                </a:tc>
                <a:extLst>
                  <a:ext uri="{0D108BD9-81ED-4DB2-BD59-A6C34878D82A}">
                    <a16:rowId xmlns:a16="http://schemas.microsoft.com/office/drawing/2014/main" val="10000"/>
                  </a:ext>
                </a:extLst>
              </a:tr>
              <a:tr h="175678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a:t>居場所としての役割強化</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dirty="0"/>
                        <a:t>・月１回の日曜開所（継続）</a:t>
                      </a:r>
                      <a:endParaRPr kumimoji="1" lang="en-US" altLang="ja-JP" sz="1600" dirty="0"/>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dirty="0"/>
                        <a:t>・寺分町内会館での月１回程度の開所</a:t>
                      </a:r>
                      <a:endParaRPr kumimoji="1" lang="en-US" altLang="ja-JP" sz="1600" dirty="0"/>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dirty="0"/>
                        <a:t>・ヤングケアラーの居場所づくりに関する取組</a:t>
                      </a:r>
                      <a:endParaRPr kumimoji="1" lang="en-US" altLang="ja-JP" sz="1600" dirty="0"/>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dirty="0"/>
                        <a:t>などにより、</a:t>
                      </a:r>
                      <a:endParaRPr kumimoji="1" lang="en-US" altLang="ja-JP" sz="1600" dirty="0"/>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dirty="0"/>
                        <a:t>孤立しない子育て、取り残さない環境づくりに向けた取り組みを進める</a:t>
                      </a:r>
                    </a:p>
                  </a:txBody>
                  <a:tcPr anchor="ctr"/>
                </a:tc>
                <a:extLst>
                  <a:ext uri="{0D108BD9-81ED-4DB2-BD59-A6C34878D82A}">
                    <a16:rowId xmlns:a16="http://schemas.microsoft.com/office/drawing/2014/main" val="10001"/>
                  </a:ext>
                </a:extLst>
              </a:tr>
              <a:tr h="1436008">
                <a:tc>
                  <a:txBody>
                    <a:bodyPr/>
                    <a:lstStyle/>
                    <a:p>
                      <a:r>
                        <a:rPr kumimoji="1" lang="ja-JP" altLang="en-US" dirty="0"/>
                        <a:t>地域交流、多世代交流の活性化</a:t>
                      </a:r>
                    </a:p>
                  </a:txBody>
                  <a:tcPr anchor="ctr"/>
                </a:tc>
                <a:tc>
                  <a:txBody>
                    <a:bodyPr/>
                    <a:lstStyle/>
                    <a:p>
                      <a:r>
                        <a:rPr kumimoji="1" lang="ja-JP" altLang="en-US" sz="1600" dirty="0"/>
                        <a:t>・各地域で年間</a:t>
                      </a:r>
                      <a:r>
                        <a:rPr kumimoji="1" lang="en-US" altLang="ja-JP" sz="1600" dirty="0"/>
                        <a:t>1</a:t>
                      </a:r>
                      <a:r>
                        <a:rPr kumimoji="1" lang="ja-JP" altLang="en-US" sz="1600" dirty="0"/>
                        <a:t>回以上の出張遊び場実施（継続）</a:t>
                      </a:r>
                      <a:endParaRPr kumimoji="1" lang="en-US" altLang="ja-JP" sz="1600" dirty="0"/>
                    </a:p>
                    <a:p>
                      <a:r>
                        <a:rPr kumimoji="1" lang="ja-JP" altLang="en-US" sz="1600" dirty="0"/>
                        <a:t>・冒険遊び場実施実績のない公園・小学校等における実施</a:t>
                      </a:r>
                      <a:endParaRPr kumimoji="1" lang="en-US" altLang="ja-JP" sz="1600" dirty="0"/>
                    </a:p>
                    <a:p>
                      <a:r>
                        <a:rPr kumimoji="1" lang="ja-JP" altLang="en-US" sz="1600" dirty="0"/>
                        <a:t>などにより、</a:t>
                      </a:r>
                      <a:endParaRPr kumimoji="1" lang="en-US" altLang="ja-JP" sz="1600" dirty="0"/>
                    </a:p>
                    <a:p>
                      <a:r>
                        <a:rPr kumimoji="1" lang="ja-JP" altLang="en-US" sz="1600" dirty="0"/>
                        <a:t>地域で活動する団体等との関わりを活発化させ、地域で子どもたちを見守る街づくりの一助となることを目指す</a:t>
                      </a:r>
                    </a:p>
                  </a:txBody>
                  <a:tcPr anchor="ctr"/>
                </a:tc>
                <a:extLst>
                  <a:ext uri="{0D108BD9-81ED-4DB2-BD59-A6C34878D82A}">
                    <a16:rowId xmlns:a16="http://schemas.microsoft.com/office/drawing/2014/main" val="10002"/>
                  </a:ext>
                </a:extLst>
              </a:tr>
              <a:tr h="1065062">
                <a:tc>
                  <a:txBody>
                    <a:bodyPr/>
                    <a:lstStyle/>
                    <a:p>
                      <a:r>
                        <a:rPr kumimoji="1" lang="ja-JP" altLang="en-US" dirty="0"/>
                        <a:t>「冒険遊び場」の周知</a:t>
                      </a:r>
                    </a:p>
                  </a:txBody>
                  <a:tcPr anchor="ctr"/>
                </a:tc>
                <a:tc>
                  <a:txBody>
                    <a:bodyPr/>
                    <a:lstStyle/>
                    <a:p>
                      <a:r>
                        <a:rPr kumimoji="1" lang="ja-JP" altLang="en-US" sz="1600" dirty="0"/>
                        <a:t>イベント告知や日々の活動内容等をＳＮＳ（市及び事業者）で発信すること</a:t>
                      </a:r>
                      <a:endParaRPr kumimoji="1" lang="en-US" altLang="ja-JP" sz="1600" dirty="0"/>
                    </a:p>
                    <a:p>
                      <a:r>
                        <a:rPr kumimoji="1" lang="ja-JP" altLang="en-US" sz="1600" dirty="0"/>
                        <a:t>などにより、周知を図る</a:t>
                      </a:r>
                      <a:endParaRPr kumimoji="1" lang="en-US" altLang="ja-JP" sz="1600" dirty="0"/>
                    </a:p>
                  </a:txBody>
                  <a:tcPr anchor="ctr"/>
                </a:tc>
                <a:extLst>
                  <a:ext uri="{0D108BD9-81ED-4DB2-BD59-A6C34878D82A}">
                    <a16:rowId xmlns:a16="http://schemas.microsoft.com/office/drawing/2014/main" val="10003"/>
                  </a:ext>
                </a:extLst>
              </a:tr>
            </a:tbl>
          </a:graphicData>
        </a:graphic>
      </p:graphicFrame>
      <p:sp>
        <p:nvSpPr>
          <p:cNvPr id="6" name="テキスト ボックス 4">
            <a:extLst>
              <a:ext uri="{FF2B5EF4-FFF2-40B4-BE49-F238E27FC236}">
                <a16:creationId xmlns:a16="http://schemas.microsoft.com/office/drawing/2014/main" id="{0A309785-7E64-487F-B8CB-4CDD6AE90904}"/>
              </a:ext>
            </a:extLst>
          </p:cNvPr>
          <p:cNvSpPr txBox="1"/>
          <p:nvPr/>
        </p:nvSpPr>
        <p:spPr>
          <a:xfrm>
            <a:off x="11535508" y="6241575"/>
            <a:ext cx="450431" cy="400110"/>
          </a:xfrm>
          <a:prstGeom prst="rect">
            <a:avLst/>
          </a:prstGeom>
          <a:noFill/>
        </p:spPr>
        <p:txBody>
          <a:bodyPr wrap="square" rtlCol="0">
            <a:spAutoFit/>
          </a:bodyPr>
          <a:lstStyle/>
          <a:p>
            <a:r>
              <a:rPr kumimoji="1" lang="en-US" altLang="ja-JP" sz="2000" dirty="0"/>
              <a:t>14</a:t>
            </a:r>
            <a:endParaRPr kumimoji="1" lang="ja-JP" altLang="en-US" sz="2000" dirty="0"/>
          </a:p>
        </p:txBody>
      </p:sp>
    </p:spTree>
    <p:extLst>
      <p:ext uri="{BB962C8B-B14F-4D97-AF65-F5344CB8AC3E}">
        <p14:creationId xmlns:p14="http://schemas.microsoft.com/office/powerpoint/2010/main" val="1242689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1" name="タイトル 1"/>
          <p:cNvSpPr>
            <a:spLocks noGrp="1"/>
          </p:cNvSpPr>
          <p:nvPr>
            <p:ph type="title"/>
          </p:nvPr>
        </p:nvSpPr>
        <p:spPr>
          <a:xfrm>
            <a:off x="521783" y="927046"/>
            <a:ext cx="8650006" cy="465485"/>
          </a:xfrm>
        </p:spPr>
        <p:txBody>
          <a:bodyPr>
            <a:noAutofit/>
          </a:bodyPr>
          <a:lstStyle/>
          <a:p>
            <a:r>
              <a:rPr lang="en-US" altLang="ja-JP" sz="2000" dirty="0"/>
              <a:t>1-1. </a:t>
            </a:r>
            <a:r>
              <a:rPr lang="ja-JP" altLang="en-US" sz="2000" dirty="0"/>
              <a:t>利用者数（月合計）　　　　　　　　　　　　　　　　</a:t>
            </a:r>
            <a:r>
              <a:rPr lang="ja-JP" altLang="en-US" sz="1100" dirty="0">
                <a:solidFill>
                  <a:schemeClr val="tx1"/>
                </a:solidFill>
              </a:rPr>
              <a:t>平均利用者数</a:t>
            </a:r>
            <a:r>
              <a:rPr lang="en-US" altLang="ja-JP" sz="1100" dirty="0">
                <a:solidFill>
                  <a:schemeClr val="tx1"/>
                </a:solidFill>
              </a:rPr>
              <a:t>806</a:t>
            </a:r>
            <a:r>
              <a:rPr lang="ja-JP" altLang="en-US" sz="1100" dirty="0">
                <a:solidFill>
                  <a:schemeClr val="tx1"/>
                </a:solidFill>
              </a:rPr>
              <a:t>人</a:t>
            </a:r>
            <a:r>
              <a:rPr lang="en-US" altLang="ja-JP" sz="1100" dirty="0">
                <a:solidFill>
                  <a:schemeClr val="tx1"/>
                </a:solidFill>
              </a:rPr>
              <a:t>/</a:t>
            </a:r>
            <a:r>
              <a:rPr lang="ja-JP" altLang="en-US" sz="1100" dirty="0">
                <a:solidFill>
                  <a:schemeClr val="tx1"/>
                </a:solidFill>
              </a:rPr>
              <a:t>月</a:t>
            </a:r>
            <a:endParaRPr kumimoji="1" lang="ja-JP" altLang="en-US" sz="2000" dirty="0">
              <a:solidFill>
                <a:schemeClr val="tx1"/>
              </a:solidFill>
            </a:endParaRPr>
          </a:p>
        </p:txBody>
      </p:sp>
      <p:sp>
        <p:nvSpPr>
          <p:cNvPr id="1172" name="テキスト ボックス 7"/>
          <p:cNvSpPr txBox="1"/>
          <p:nvPr/>
        </p:nvSpPr>
        <p:spPr>
          <a:xfrm>
            <a:off x="11669487" y="6337436"/>
            <a:ext cx="522513" cy="400110"/>
          </a:xfrm>
          <a:prstGeom prst="rect">
            <a:avLst/>
          </a:prstGeom>
          <a:noFill/>
        </p:spPr>
        <p:txBody>
          <a:bodyPr wrap="square" rtlCol="0">
            <a:spAutoFit/>
          </a:bodyPr>
          <a:lstStyle/>
          <a:p>
            <a:r>
              <a:rPr kumimoji="1" lang="en-US" altLang="ja-JP" sz="2000" dirty="0"/>
              <a:t>1</a:t>
            </a:r>
            <a:endParaRPr kumimoji="1" lang="ja-JP" altLang="en-US" sz="2000" dirty="0"/>
          </a:p>
        </p:txBody>
      </p:sp>
      <p:graphicFrame>
        <p:nvGraphicFramePr>
          <p:cNvPr id="1173" name="コンテンツ プレースホルダー 8"/>
          <p:cNvGraphicFramePr>
            <a:graphicFrameLocks noGrp="1"/>
          </p:cNvGraphicFramePr>
          <p:nvPr>
            <p:ph idx="1"/>
            <p:extLst>
              <p:ext uri="{D42A27DB-BD31-4B8C-83A1-F6EECF244321}">
                <p14:modId xmlns:p14="http://schemas.microsoft.com/office/powerpoint/2010/main" val="1407028057"/>
              </p:ext>
            </p:extLst>
          </p:nvPr>
        </p:nvGraphicFramePr>
        <p:xfrm>
          <a:off x="225428" y="1380997"/>
          <a:ext cx="8946361" cy="2418271"/>
        </p:xfrm>
        <a:graphic>
          <a:graphicData uri="http://schemas.openxmlformats.org/drawingml/2006/chart">
            <c:chart xmlns:c="http://schemas.openxmlformats.org/drawingml/2006/chart" xmlns:r="http://schemas.openxmlformats.org/officeDocument/2006/relationships" r:id="rId2"/>
          </a:graphicData>
        </a:graphic>
      </p:graphicFrame>
      <p:sp>
        <p:nvSpPr>
          <p:cNvPr id="1174" name="タイトル 1"/>
          <p:cNvSpPr txBox="1"/>
          <p:nvPr/>
        </p:nvSpPr>
        <p:spPr>
          <a:xfrm>
            <a:off x="225428" y="198622"/>
            <a:ext cx="10515600" cy="728424"/>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dirty="0">
                <a:solidFill>
                  <a:schemeClr val="tx1"/>
                </a:solidFill>
              </a:rPr>
              <a:t>１</a:t>
            </a:r>
            <a:r>
              <a:rPr lang="en-US" altLang="ja-JP" sz="3200" dirty="0">
                <a:solidFill>
                  <a:schemeClr val="tx1"/>
                </a:solidFill>
              </a:rPr>
              <a:t>. </a:t>
            </a:r>
            <a:r>
              <a:rPr lang="ja-JP" altLang="en-US" sz="3200" dirty="0">
                <a:solidFill>
                  <a:schemeClr val="tx1"/>
                </a:solidFill>
              </a:rPr>
              <a:t>令和６年度の事業実績</a:t>
            </a:r>
            <a:r>
              <a:rPr lang="en-US" altLang="ja-JP" sz="3200" dirty="0">
                <a:solidFill>
                  <a:schemeClr val="tx1"/>
                </a:solidFill>
              </a:rPr>
              <a:t> </a:t>
            </a:r>
            <a:endParaRPr lang="ja-JP" altLang="en-US" sz="3200" dirty="0">
              <a:solidFill>
                <a:schemeClr val="tx1"/>
              </a:solidFill>
            </a:endParaRPr>
          </a:p>
        </p:txBody>
      </p:sp>
      <p:sp>
        <p:nvSpPr>
          <p:cNvPr id="1175" name="タイトル 1"/>
          <p:cNvSpPr txBox="1"/>
          <p:nvPr/>
        </p:nvSpPr>
        <p:spPr>
          <a:xfrm>
            <a:off x="584572" y="3974498"/>
            <a:ext cx="8587218" cy="465485"/>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000" dirty="0"/>
              <a:t>1-2. </a:t>
            </a:r>
            <a:r>
              <a:rPr lang="ja-JP" altLang="en-US" sz="2000" dirty="0"/>
              <a:t>利用者数（一日平均）　　　　　　　　　　　　　　　</a:t>
            </a:r>
            <a:r>
              <a:rPr lang="ja-JP" altLang="en-US" sz="1100" dirty="0">
                <a:solidFill>
                  <a:schemeClr val="tx1"/>
                </a:solidFill>
              </a:rPr>
              <a:t>平均利用者数</a:t>
            </a:r>
            <a:r>
              <a:rPr lang="en-US" altLang="ja-JP" sz="1100" dirty="0">
                <a:solidFill>
                  <a:schemeClr val="tx1"/>
                </a:solidFill>
              </a:rPr>
              <a:t>45</a:t>
            </a:r>
            <a:r>
              <a:rPr lang="ja-JP" altLang="en-US" sz="1100" dirty="0">
                <a:solidFill>
                  <a:schemeClr val="tx1"/>
                </a:solidFill>
              </a:rPr>
              <a:t>人</a:t>
            </a:r>
            <a:r>
              <a:rPr lang="en-US" altLang="ja-JP" sz="1100" dirty="0">
                <a:solidFill>
                  <a:schemeClr val="tx1"/>
                </a:solidFill>
              </a:rPr>
              <a:t>/</a:t>
            </a:r>
            <a:r>
              <a:rPr lang="ja-JP" altLang="en-US" sz="1100" dirty="0">
                <a:solidFill>
                  <a:schemeClr val="tx1"/>
                </a:solidFill>
              </a:rPr>
              <a:t>月</a:t>
            </a:r>
            <a:endParaRPr lang="ja-JP" altLang="en-US" sz="2000" dirty="0">
              <a:solidFill>
                <a:schemeClr val="tx1"/>
              </a:solidFill>
            </a:endParaRPr>
          </a:p>
        </p:txBody>
      </p:sp>
      <p:graphicFrame>
        <p:nvGraphicFramePr>
          <p:cNvPr id="1176" name="コンテンツ プレースホルダー 11"/>
          <p:cNvGraphicFramePr/>
          <p:nvPr>
            <p:extLst>
              <p:ext uri="{D42A27DB-BD31-4B8C-83A1-F6EECF244321}">
                <p14:modId xmlns:p14="http://schemas.microsoft.com/office/powerpoint/2010/main" val="2719785835"/>
              </p:ext>
            </p:extLst>
          </p:nvPr>
        </p:nvGraphicFramePr>
        <p:xfrm>
          <a:off x="354358" y="4439983"/>
          <a:ext cx="8911687" cy="23190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22407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8" name="タイトル 1"/>
          <p:cNvSpPr>
            <a:spLocks noGrp="1"/>
          </p:cNvSpPr>
          <p:nvPr>
            <p:ph type="title"/>
          </p:nvPr>
        </p:nvSpPr>
        <p:spPr>
          <a:xfrm>
            <a:off x="560419" y="689632"/>
            <a:ext cx="10515600" cy="506271"/>
          </a:xfrm>
        </p:spPr>
        <p:txBody>
          <a:bodyPr>
            <a:noAutofit/>
          </a:bodyPr>
          <a:lstStyle/>
          <a:p>
            <a:r>
              <a:rPr lang="en-US" altLang="ja-JP" sz="2400" dirty="0"/>
              <a:t>1-1. </a:t>
            </a:r>
            <a:r>
              <a:rPr lang="ja-JP" altLang="en-US" sz="2400" dirty="0"/>
              <a:t>利用者数（月合計）</a:t>
            </a:r>
            <a:endParaRPr kumimoji="1" lang="ja-JP" altLang="en-US" sz="2400" dirty="0"/>
          </a:p>
        </p:txBody>
      </p:sp>
      <p:sp>
        <p:nvSpPr>
          <p:cNvPr id="1179" name="テキスト ボックス 7"/>
          <p:cNvSpPr txBox="1"/>
          <p:nvPr/>
        </p:nvSpPr>
        <p:spPr>
          <a:xfrm>
            <a:off x="11669487" y="6337436"/>
            <a:ext cx="522513" cy="400110"/>
          </a:xfrm>
          <a:prstGeom prst="rect">
            <a:avLst/>
          </a:prstGeom>
          <a:noFill/>
        </p:spPr>
        <p:txBody>
          <a:bodyPr wrap="square" rtlCol="0">
            <a:spAutoFit/>
          </a:bodyPr>
          <a:lstStyle/>
          <a:p>
            <a:r>
              <a:rPr kumimoji="1" lang="en-US" altLang="ja-JP" sz="2000" dirty="0"/>
              <a:t>2</a:t>
            </a:r>
            <a:endParaRPr kumimoji="1" lang="ja-JP" altLang="en-US" sz="2000" dirty="0"/>
          </a:p>
        </p:txBody>
      </p:sp>
      <p:graphicFrame>
        <p:nvGraphicFramePr>
          <p:cNvPr id="1180" name="コンテンツ プレースホルダー 8"/>
          <p:cNvGraphicFramePr>
            <a:graphicFrameLocks noGrp="1"/>
          </p:cNvGraphicFramePr>
          <p:nvPr>
            <p:ph idx="1"/>
            <p:extLst>
              <p:ext uri="{D42A27DB-BD31-4B8C-83A1-F6EECF244321}">
                <p14:modId xmlns:p14="http://schemas.microsoft.com/office/powerpoint/2010/main" val="1117126527"/>
              </p:ext>
            </p:extLst>
          </p:nvPr>
        </p:nvGraphicFramePr>
        <p:xfrm>
          <a:off x="424800" y="1057364"/>
          <a:ext cx="9124992" cy="4144040"/>
        </p:xfrm>
        <a:graphic>
          <a:graphicData uri="http://schemas.openxmlformats.org/drawingml/2006/chart">
            <c:chart xmlns:c="http://schemas.openxmlformats.org/drawingml/2006/chart" xmlns:r="http://schemas.openxmlformats.org/officeDocument/2006/relationships" r:id="rId2"/>
          </a:graphicData>
        </a:graphic>
      </p:graphicFrame>
      <p:sp>
        <p:nvSpPr>
          <p:cNvPr id="1181" name="タイトル 1"/>
          <p:cNvSpPr txBox="1"/>
          <p:nvPr/>
        </p:nvSpPr>
        <p:spPr>
          <a:xfrm>
            <a:off x="225428" y="198622"/>
            <a:ext cx="10515600" cy="506271"/>
          </a:xfrm>
          <a:prstGeom prst="rect">
            <a:avLst/>
          </a:prstGeom>
        </p:spPr>
        <p:txBody>
          <a:bodyPr vert="horz" lIns="91440" tIns="45720" rIns="91440" bIns="45720" rtlCol="0" anchor="t">
            <a:normAutofit fontScale="925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dirty="0">
                <a:solidFill>
                  <a:schemeClr val="tx1"/>
                </a:solidFill>
              </a:rPr>
              <a:t>２</a:t>
            </a:r>
            <a:r>
              <a:rPr lang="en-US" altLang="ja-JP" sz="3200" dirty="0">
                <a:solidFill>
                  <a:schemeClr val="tx1"/>
                </a:solidFill>
              </a:rPr>
              <a:t>. </a:t>
            </a:r>
            <a:r>
              <a:rPr lang="ja-JP" altLang="en-US" sz="3200" dirty="0">
                <a:solidFill>
                  <a:schemeClr val="tx1"/>
                </a:solidFill>
              </a:rPr>
              <a:t>令和２年度～令和６年度推移</a:t>
            </a:r>
            <a:r>
              <a:rPr lang="en-US" altLang="ja-JP" sz="3200" dirty="0">
                <a:solidFill>
                  <a:schemeClr val="tx1"/>
                </a:solidFill>
              </a:rPr>
              <a:t> </a:t>
            </a:r>
            <a:endParaRPr lang="ja-JP" altLang="en-US" sz="3200" dirty="0">
              <a:solidFill>
                <a:schemeClr val="tx1"/>
              </a:solidFill>
            </a:endParaRPr>
          </a:p>
        </p:txBody>
      </p:sp>
      <p:graphicFrame>
        <p:nvGraphicFramePr>
          <p:cNvPr id="1182" name="表 1"/>
          <p:cNvGraphicFramePr>
            <a:graphicFrameLocks noGrp="1"/>
          </p:cNvGraphicFramePr>
          <p:nvPr>
            <p:extLst>
              <p:ext uri="{D42A27DB-BD31-4B8C-83A1-F6EECF244321}">
                <p14:modId xmlns:p14="http://schemas.microsoft.com/office/powerpoint/2010/main" val="30620728"/>
              </p:ext>
            </p:extLst>
          </p:nvPr>
        </p:nvGraphicFramePr>
        <p:xfrm>
          <a:off x="1433228" y="5152070"/>
          <a:ext cx="8116565" cy="1462090"/>
        </p:xfrm>
        <a:graphic>
          <a:graphicData uri="http://schemas.openxmlformats.org/drawingml/2006/table">
            <a:tbl>
              <a:tblPr firstRow="1" bandRow="1">
                <a:tableStyleId>{69012ECD-51FC-41F1-AA8D-1B2483CD663E}</a:tableStyleId>
              </a:tblPr>
              <a:tblGrid>
                <a:gridCol w="1427781">
                  <a:extLst>
                    <a:ext uri="{9D8B030D-6E8A-4147-A177-3AD203B41FA5}">
                      <a16:colId xmlns:a16="http://schemas.microsoft.com/office/drawing/2014/main" val="20000"/>
                    </a:ext>
                  </a:extLst>
                </a:gridCol>
                <a:gridCol w="1277740">
                  <a:extLst>
                    <a:ext uri="{9D8B030D-6E8A-4147-A177-3AD203B41FA5}">
                      <a16:colId xmlns:a16="http://schemas.microsoft.com/office/drawing/2014/main" val="20001"/>
                    </a:ext>
                  </a:extLst>
                </a:gridCol>
                <a:gridCol w="1352761">
                  <a:extLst>
                    <a:ext uri="{9D8B030D-6E8A-4147-A177-3AD203B41FA5}">
                      <a16:colId xmlns:a16="http://schemas.microsoft.com/office/drawing/2014/main" val="20002"/>
                    </a:ext>
                  </a:extLst>
                </a:gridCol>
                <a:gridCol w="1352761">
                  <a:extLst>
                    <a:ext uri="{9D8B030D-6E8A-4147-A177-3AD203B41FA5}">
                      <a16:colId xmlns:a16="http://schemas.microsoft.com/office/drawing/2014/main" val="20003"/>
                    </a:ext>
                  </a:extLst>
                </a:gridCol>
                <a:gridCol w="1352761">
                  <a:extLst>
                    <a:ext uri="{9D8B030D-6E8A-4147-A177-3AD203B41FA5}">
                      <a16:colId xmlns:a16="http://schemas.microsoft.com/office/drawing/2014/main" val="20004"/>
                    </a:ext>
                  </a:extLst>
                </a:gridCol>
                <a:gridCol w="1352761">
                  <a:extLst>
                    <a:ext uri="{9D8B030D-6E8A-4147-A177-3AD203B41FA5}">
                      <a16:colId xmlns:a16="http://schemas.microsoft.com/office/drawing/2014/main" val="20005"/>
                    </a:ext>
                  </a:extLst>
                </a:gridCol>
              </a:tblGrid>
              <a:tr h="497501">
                <a:tc>
                  <a:txBody>
                    <a:bodyPr/>
                    <a:lstStyle/>
                    <a:p>
                      <a:endParaRPr kumimoji="1" lang="ja-JP" alt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令和２年度</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令和３年度</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令和４年度</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令和５年度</a:t>
                      </a:r>
                      <a:endParaRPr kumimoji="1" lang="en-US" altLang="ja-JP" sz="1600" b="0"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令和６年度</a:t>
                      </a:r>
                      <a:endParaRPr kumimoji="1" lang="en-US" altLang="ja-JP" sz="1600" b="0" dirty="0"/>
                    </a:p>
                    <a:p>
                      <a:pPr algn="ctr"/>
                      <a:r>
                        <a:rPr kumimoji="1" lang="en-US" altLang="ja-JP" sz="1600" b="0" dirty="0"/>
                        <a:t>(</a:t>
                      </a:r>
                      <a:r>
                        <a:rPr kumimoji="1" lang="ja-JP" altLang="en-US" sz="1600" b="0" dirty="0"/>
                        <a:t>４～１月</a:t>
                      </a:r>
                      <a:r>
                        <a:rPr kumimoji="1" lang="en-US" altLang="ja-JP" sz="1600" b="0" dirty="0"/>
                        <a:t>)</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0"/>
                  </a:ext>
                </a:extLst>
              </a:tr>
              <a:tr h="364810">
                <a:tc>
                  <a:txBody>
                    <a:bodyPr/>
                    <a:lstStyle/>
                    <a:p>
                      <a:pPr algn="ctr"/>
                      <a:r>
                        <a:rPr kumimoji="1" lang="ja-JP" altLang="en-US" sz="1400" dirty="0"/>
                        <a:t>年間利用者数</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3,401</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7,021</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8,503</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9,014</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lang="en-US" altLang="ja-JP" sz="1400" dirty="0"/>
                        <a:t>8,062</a:t>
                      </a:r>
                      <a:r>
                        <a:rPr lang="ja-JP" altLang="en-US" sz="1400" dirty="0"/>
                        <a:t>人</a:t>
                      </a:r>
                      <a:endParaRPr sz="1400"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374002">
                <a:tc>
                  <a:txBody>
                    <a:bodyPr/>
                    <a:lstStyle/>
                    <a:p>
                      <a:pPr algn="ctr"/>
                      <a:r>
                        <a:rPr kumimoji="1" lang="en-US" altLang="ja-JP" sz="1400" dirty="0"/>
                        <a:t>1</a:t>
                      </a:r>
                      <a:r>
                        <a:rPr kumimoji="1" lang="ja-JP" altLang="en-US" sz="1400" dirty="0"/>
                        <a:t>月あたりの</a:t>
                      </a:r>
                      <a:endParaRPr kumimoji="1" lang="en-US" altLang="ja-JP" sz="1400" dirty="0"/>
                    </a:p>
                    <a:p>
                      <a:pPr algn="ctr"/>
                      <a:r>
                        <a:rPr kumimoji="1" lang="ja-JP" altLang="en-US" sz="1400" dirty="0"/>
                        <a:t>平均利用者数</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341</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585</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775</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751</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lang="en-US" altLang="ja-JP" sz="1400" dirty="0"/>
                        <a:t>806</a:t>
                      </a:r>
                      <a:r>
                        <a:rPr lang="ja-JP" altLang="en-US" sz="1400" dirty="0"/>
                        <a:t>人</a:t>
                      </a:r>
                      <a:endParaRPr sz="1400"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750028571"/>
                  </a:ext>
                </a:extLst>
              </a:tr>
            </a:tbl>
          </a:graphicData>
        </a:graphic>
      </p:graphicFrame>
    </p:spTree>
    <p:extLst>
      <p:ext uri="{BB962C8B-B14F-4D97-AF65-F5344CB8AC3E}">
        <p14:creationId xmlns:p14="http://schemas.microsoft.com/office/powerpoint/2010/main" val="2595298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4" name="タイトル 1"/>
          <p:cNvSpPr>
            <a:spLocks noGrp="1"/>
          </p:cNvSpPr>
          <p:nvPr>
            <p:ph type="title"/>
          </p:nvPr>
        </p:nvSpPr>
        <p:spPr>
          <a:xfrm>
            <a:off x="520175" y="496467"/>
            <a:ext cx="8911687" cy="639014"/>
          </a:xfrm>
        </p:spPr>
        <p:txBody>
          <a:bodyPr>
            <a:normAutofit/>
          </a:bodyPr>
          <a:lstStyle/>
          <a:p>
            <a:r>
              <a:rPr lang="en-US" altLang="ja-JP" sz="2400" dirty="0"/>
              <a:t>1-2. </a:t>
            </a:r>
            <a:r>
              <a:rPr lang="ja-JP" altLang="en-US" sz="2400" dirty="0"/>
              <a:t>利用者数（一日平均）</a:t>
            </a:r>
            <a:endParaRPr kumimoji="1" lang="ja-JP" altLang="en-US" sz="2400" dirty="0"/>
          </a:p>
        </p:txBody>
      </p:sp>
      <p:sp>
        <p:nvSpPr>
          <p:cNvPr id="1185" name="テキスト ボックス 3"/>
          <p:cNvSpPr txBox="1"/>
          <p:nvPr/>
        </p:nvSpPr>
        <p:spPr>
          <a:xfrm>
            <a:off x="11669487" y="6270018"/>
            <a:ext cx="522513" cy="400110"/>
          </a:xfrm>
          <a:prstGeom prst="rect">
            <a:avLst/>
          </a:prstGeom>
          <a:noFill/>
        </p:spPr>
        <p:txBody>
          <a:bodyPr wrap="square" rtlCol="0">
            <a:spAutoFit/>
          </a:bodyPr>
          <a:lstStyle/>
          <a:p>
            <a:r>
              <a:rPr kumimoji="1" lang="en-US" altLang="ja-JP" sz="2000" dirty="0"/>
              <a:t>3</a:t>
            </a:r>
            <a:endParaRPr kumimoji="1" lang="ja-JP" altLang="en-US" sz="2000" dirty="0"/>
          </a:p>
        </p:txBody>
      </p:sp>
      <p:graphicFrame>
        <p:nvGraphicFramePr>
          <p:cNvPr id="1186" name="コンテンツ プレースホルダー 11"/>
          <p:cNvGraphicFramePr>
            <a:graphicFrameLocks noGrp="1"/>
          </p:cNvGraphicFramePr>
          <p:nvPr>
            <p:ph idx="1"/>
            <p:extLst>
              <p:ext uri="{D42A27DB-BD31-4B8C-83A1-F6EECF244321}">
                <p14:modId xmlns:p14="http://schemas.microsoft.com/office/powerpoint/2010/main" val="3044834233"/>
              </p:ext>
            </p:extLst>
          </p:nvPr>
        </p:nvGraphicFramePr>
        <p:xfrm>
          <a:off x="348420" y="1135481"/>
          <a:ext cx="9418150" cy="432362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87" name="表 4"/>
          <p:cNvGraphicFramePr>
            <a:graphicFrameLocks noGrp="1"/>
          </p:cNvGraphicFramePr>
          <p:nvPr>
            <p:extLst>
              <p:ext uri="{D42A27DB-BD31-4B8C-83A1-F6EECF244321}">
                <p14:modId xmlns:p14="http://schemas.microsoft.com/office/powerpoint/2010/main" val="3531040727"/>
              </p:ext>
            </p:extLst>
          </p:nvPr>
        </p:nvGraphicFramePr>
        <p:xfrm>
          <a:off x="937296" y="5643514"/>
          <a:ext cx="8099999" cy="883920"/>
        </p:xfrm>
        <a:graphic>
          <a:graphicData uri="http://schemas.openxmlformats.org/drawingml/2006/table">
            <a:tbl>
              <a:tblPr firstRow="1" bandRow="1">
                <a:tableStyleId>{69012ECD-51FC-41F1-AA8D-1B2483CD663E}</a:tableStyleId>
              </a:tblPr>
              <a:tblGrid>
                <a:gridCol w="1424867">
                  <a:extLst>
                    <a:ext uri="{9D8B030D-6E8A-4147-A177-3AD203B41FA5}">
                      <a16:colId xmlns:a16="http://schemas.microsoft.com/office/drawing/2014/main" val="20000"/>
                    </a:ext>
                  </a:extLst>
                </a:gridCol>
                <a:gridCol w="1275132">
                  <a:extLst>
                    <a:ext uri="{9D8B030D-6E8A-4147-A177-3AD203B41FA5}">
                      <a16:colId xmlns:a16="http://schemas.microsoft.com/office/drawing/2014/main" val="20001"/>
                    </a:ext>
                  </a:extLst>
                </a:gridCol>
                <a:gridCol w="1350000">
                  <a:extLst>
                    <a:ext uri="{9D8B030D-6E8A-4147-A177-3AD203B41FA5}">
                      <a16:colId xmlns:a16="http://schemas.microsoft.com/office/drawing/2014/main" val="20002"/>
                    </a:ext>
                  </a:extLst>
                </a:gridCol>
                <a:gridCol w="1350000">
                  <a:extLst>
                    <a:ext uri="{9D8B030D-6E8A-4147-A177-3AD203B41FA5}">
                      <a16:colId xmlns:a16="http://schemas.microsoft.com/office/drawing/2014/main" val="20003"/>
                    </a:ext>
                  </a:extLst>
                </a:gridCol>
                <a:gridCol w="1350000">
                  <a:extLst>
                    <a:ext uri="{9D8B030D-6E8A-4147-A177-3AD203B41FA5}">
                      <a16:colId xmlns:a16="http://schemas.microsoft.com/office/drawing/2014/main" val="20004"/>
                    </a:ext>
                  </a:extLst>
                </a:gridCol>
                <a:gridCol w="1350000">
                  <a:extLst>
                    <a:ext uri="{9D8B030D-6E8A-4147-A177-3AD203B41FA5}">
                      <a16:colId xmlns:a16="http://schemas.microsoft.com/office/drawing/2014/main" val="20005"/>
                    </a:ext>
                  </a:extLst>
                </a:gridCol>
              </a:tblGrid>
              <a:tr h="337386">
                <a:tc>
                  <a:txBody>
                    <a:bodyPr/>
                    <a:lstStyle/>
                    <a:p>
                      <a:endParaRPr kumimoji="1" lang="ja-JP" alt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令和２年度</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令和３年度</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令和４年度</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令和５年度</a:t>
                      </a:r>
                      <a:endParaRPr kumimoji="1" lang="en-US" altLang="ja-JP" sz="1600" b="0"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令和６年度</a:t>
                      </a:r>
                      <a:endParaRPr kumimoji="1" lang="en-US" altLang="ja-JP" sz="1600" b="0"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0"/>
                  </a:ext>
                </a:extLst>
              </a:tr>
              <a:tr h="471415">
                <a:tc>
                  <a:txBody>
                    <a:bodyPr/>
                    <a:lstStyle/>
                    <a:p>
                      <a:pPr algn="ctr"/>
                      <a:r>
                        <a:rPr kumimoji="1" lang="en-US" altLang="ja-JP" sz="1400" dirty="0"/>
                        <a:t>1</a:t>
                      </a:r>
                      <a:r>
                        <a:rPr kumimoji="1" lang="ja-JP" altLang="en-US" sz="1400" dirty="0"/>
                        <a:t>日あたりの</a:t>
                      </a:r>
                      <a:endParaRPr kumimoji="1" lang="en-US" altLang="ja-JP" sz="1400" dirty="0"/>
                    </a:p>
                    <a:p>
                      <a:pPr algn="ctr"/>
                      <a:r>
                        <a:rPr kumimoji="1" lang="ja-JP" altLang="en-US" sz="1400" dirty="0"/>
                        <a:t>平均利用者数</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22</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36</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44</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45</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lang="en-US" altLang="ja-JP" sz="1600" dirty="0"/>
                        <a:t>45</a:t>
                      </a:r>
                      <a:r>
                        <a:rPr lang="ja-JP" altLang="en-US" sz="1600" dirty="0"/>
                        <a:t>人</a:t>
                      </a:r>
                      <a:endParaRPr sz="1600"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332847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9" name="タイトル 1"/>
          <p:cNvSpPr>
            <a:spLocks noGrp="1"/>
          </p:cNvSpPr>
          <p:nvPr>
            <p:ph type="title"/>
          </p:nvPr>
        </p:nvSpPr>
        <p:spPr>
          <a:xfrm>
            <a:off x="369907" y="373123"/>
            <a:ext cx="8911687" cy="752290"/>
          </a:xfrm>
        </p:spPr>
        <p:txBody>
          <a:bodyPr>
            <a:normAutofit/>
          </a:bodyPr>
          <a:lstStyle/>
          <a:p>
            <a:r>
              <a:rPr lang="en-US" altLang="ja-JP" sz="2400" dirty="0"/>
              <a:t>1-4. </a:t>
            </a:r>
            <a:r>
              <a:rPr lang="ja-JP" altLang="en-US" sz="2400" dirty="0"/>
              <a:t>利用者数（地域別月平均）</a:t>
            </a:r>
            <a:endParaRPr kumimoji="1" lang="ja-JP" altLang="en-US" sz="2400" dirty="0"/>
          </a:p>
        </p:txBody>
      </p:sp>
      <p:graphicFrame>
        <p:nvGraphicFramePr>
          <p:cNvPr id="1190" name="コンテンツ プレースホルダー 7"/>
          <p:cNvGraphicFramePr>
            <a:graphicFrameLocks noGrp="1"/>
          </p:cNvGraphicFramePr>
          <p:nvPr>
            <p:ph idx="1"/>
            <p:extLst>
              <p:ext uri="{D42A27DB-BD31-4B8C-83A1-F6EECF244321}">
                <p14:modId xmlns:p14="http://schemas.microsoft.com/office/powerpoint/2010/main" val="583495489"/>
              </p:ext>
            </p:extLst>
          </p:nvPr>
        </p:nvGraphicFramePr>
        <p:xfrm>
          <a:off x="-517115" y="1273331"/>
          <a:ext cx="5662321" cy="4353790"/>
        </p:xfrm>
        <a:graphic>
          <a:graphicData uri="http://schemas.openxmlformats.org/drawingml/2006/chart">
            <c:chart xmlns:c="http://schemas.openxmlformats.org/drawingml/2006/chart" xmlns:r="http://schemas.openxmlformats.org/officeDocument/2006/relationships" r:id="rId2"/>
          </a:graphicData>
        </a:graphic>
      </p:graphicFrame>
      <p:sp>
        <p:nvSpPr>
          <p:cNvPr id="1191" name="テキスト ボックス 3"/>
          <p:cNvSpPr txBox="1"/>
          <p:nvPr/>
        </p:nvSpPr>
        <p:spPr>
          <a:xfrm>
            <a:off x="11669487" y="6270018"/>
            <a:ext cx="522513" cy="400110"/>
          </a:xfrm>
          <a:prstGeom prst="rect">
            <a:avLst/>
          </a:prstGeom>
          <a:noFill/>
        </p:spPr>
        <p:txBody>
          <a:bodyPr wrap="square" rtlCol="0">
            <a:spAutoFit/>
          </a:bodyPr>
          <a:lstStyle/>
          <a:p>
            <a:r>
              <a:rPr kumimoji="1" lang="en-US" altLang="ja-JP" sz="2000" dirty="0"/>
              <a:t>4</a:t>
            </a:r>
            <a:endParaRPr kumimoji="1" lang="ja-JP" altLang="en-US" sz="2000" dirty="0"/>
          </a:p>
        </p:txBody>
      </p:sp>
      <p:graphicFrame>
        <p:nvGraphicFramePr>
          <p:cNvPr id="1192" name="グラフ 10"/>
          <p:cNvGraphicFramePr/>
          <p:nvPr>
            <p:extLst>
              <p:ext uri="{D42A27DB-BD31-4B8C-83A1-F6EECF244321}">
                <p14:modId xmlns:p14="http://schemas.microsoft.com/office/powerpoint/2010/main" val="3733366430"/>
              </p:ext>
            </p:extLst>
          </p:nvPr>
        </p:nvGraphicFramePr>
        <p:xfrm>
          <a:off x="4572163" y="1230879"/>
          <a:ext cx="4949265" cy="439624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67356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94" name="コンテンツ プレースホルダー 3"/>
          <p:cNvGraphicFramePr>
            <a:graphicFrameLocks noGrp="1"/>
          </p:cNvGraphicFramePr>
          <p:nvPr>
            <p:ph idx="1"/>
            <p:extLst>
              <p:ext uri="{D42A27DB-BD31-4B8C-83A1-F6EECF244321}">
                <p14:modId xmlns:p14="http://schemas.microsoft.com/office/powerpoint/2010/main" val="87016735"/>
              </p:ext>
            </p:extLst>
          </p:nvPr>
        </p:nvGraphicFramePr>
        <p:xfrm>
          <a:off x="609625" y="1322078"/>
          <a:ext cx="3825897" cy="4328095"/>
        </p:xfrm>
        <a:graphic>
          <a:graphicData uri="http://schemas.openxmlformats.org/drawingml/2006/chart">
            <c:chart xmlns:c="http://schemas.openxmlformats.org/drawingml/2006/chart" xmlns:r="http://schemas.openxmlformats.org/officeDocument/2006/relationships" r:id="rId2"/>
          </a:graphicData>
        </a:graphic>
      </p:graphicFrame>
      <p:sp>
        <p:nvSpPr>
          <p:cNvPr id="1195" name="タイトル 1"/>
          <p:cNvSpPr>
            <a:spLocks noGrp="1"/>
          </p:cNvSpPr>
          <p:nvPr>
            <p:ph type="title"/>
          </p:nvPr>
        </p:nvSpPr>
        <p:spPr>
          <a:xfrm>
            <a:off x="424289" y="587982"/>
            <a:ext cx="8596668" cy="734096"/>
          </a:xfrm>
        </p:spPr>
        <p:txBody>
          <a:bodyPr>
            <a:normAutofit/>
          </a:bodyPr>
          <a:lstStyle/>
          <a:p>
            <a:r>
              <a:rPr kumimoji="1" lang="en-US" altLang="ja-JP" sz="2400" dirty="0"/>
              <a:t>1-4. </a:t>
            </a:r>
            <a:r>
              <a:rPr kumimoji="1" lang="ja-JP" altLang="en-US" sz="2400" dirty="0"/>
              <a:t>利用者数（</a:t>
            </a:r>
            <a:r>
              <a:rPr lang="ja-JP" altLang="en-US" sz="2400" dirty="0"/>
              <a:t>午前・午後別</a:t>
            </a:r>
            <a:r>
              <a:rPr kumimoji="1" lang="ja-JP" altLang="en-US" sz="2400" dirty="0"/>
              <a:t>）</a:t>
            </a:r>
            <a:r>
              <a:rPr lang="ja-JP" altLang="en-US" sz="2800" dirty="0"/>
              <a:t>　</a:t>
            </a:r>
            <a:r>
              <a:rPr kumimoji="1" lang="en-US" altLang="ja-JP" sz="2000" dirty="0"/>
              <a:t>※</a:t>
            </a:r>
            <a:r>
              <a:rPr kumimoji="1" lang="ja-JP" altLang="en-US" sz="2000" dirty="0"/>
              <a:t>令和６年</a:t>
            </a:r>
            <a:r>
              <a:rPr lang="ja-JP" altLang="en-US" sz="2000" dirty="0"/>
              <a:t>４～</a:t>
            </a:r>
            <a:r>
              <a:rPr lang="en-US" altLang="ja-JP" sz="2000" dirty="0"/>
              <a:t>1</a:t>
            </a:r>
            <a:r>
              <a:rPr lang="ja-JP" altLang="en-US" sz="2000" dirty="0"/>
              <a:t>月</a:t>
            </a:r>
            <a:endParaRPr kumimoji="1" lang="ja-JP" altLang="en-US" sz="2000" dirty="0"/>
          </a:p>
        </p:txBody>
      </p:sp>
      <p:graphicFrame>
        <p:nvGraphicFramePr>
          <p:cNvPr id="1196" name="グラフ 6"/>
          <p:cNvGraphicFramePr/>
          <p:nvPr>
            <p:extLst>
              <p:ext uri="{D42A27DB-BD31-4B8C-83A1-F6EECF244321}">
                <p14:modId xmlns:p14="http://schemas.microsoft.com/office/powerpoint/2010/main" val="1983196301"/>
              </p:ext>
            </p:extLst>
          </p:nvPr>
        </p:nvGraphicFramePr>
        <p:xfrm>
          <a:off x="4722623" y="1322078"/>
          <a:ext cx="4776219" cy="4328095"/>
        </p:xfrm>
        <a:graphic>
          <a:graphicData uri="http://schemas.openxmlformats.org/drawingml/2006/chart">
            <c:chart xmlns:c="http://schemas.openxmlformats.org/drawingml/2006/chart" xmlns:r="http://schemas.openxmlformats.org/officeDocument/2006/relationships" r:id="rId3"/>
          </a:graphicData>
        </a:graphic>
      </p:graphicFrame>
      <p:sp>
        <p:nvSpPr>
          <p:cNvPr id="1197" name="テキスト ボックス 3"/>
          <p:cNvSpPr txBox="1"/>
          <p:nvPr/>
        </p:nvSpPr>
        <p:spPr>
          <a:xfrm>
            <a:off x="11669487" y="6270018"/>
            <a:ext cx="522513" cy="400110"/>
          </a:xfrm>
          <a:prstGeom prst="rect">
            <a:avLst/>
          </a:prstGeom>
          <a:noFill/>
        </p:spPr>
        <p:txBody>
          <a:bodyPr wrap="square" rtlCol="0">
            <a:spAutoFit/>
          </a:bodyPr>
          <a:lstStyle/>
          <a:p>
            <a:r>
              <a:rPr kumimoji="1" lang="en-US" altLang="ja-JP" sz="2000" dirty="0"/>
              <a:t>5</a:t>
            </a:r>
            <a:endParaRPr kumimoji="1" lang="ja-JP" altLang="en-US" sz="2000" dirty="0"/>
          </a:p>
        </p:txBody>
      </p:sp>
    </p:spTree>
    <p:extLst>
      <p:ext uri="{BB962C8B-B14F-4D97-AF65-F5344CB8AC3E}">
        <p14:creationId xmlns:p14="http://schemas.microsoft.com/office/powerpoint/2010/main" val="2109592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9" name="タイトル 1"/>
          <p:cNvSpPr txBox="1"/>
          <p:nvPr/>
        </p:nvSpPr>
        <p:spPr>
          <a:xfrm>
            <a:off x="389027" y="294125"/>
            <a:ext cx="10515600" cy="969818"/>
          </a:xfrm>
          <a:prstGeom prst="rect">
            <a:avLst/>
          </a:prstGeom>
        </p:spPr>
        <p:txBody>
          <a:bodyPr vert="horz" lIns="91440" tIns="45720" rIns="91440" bIns="45720" rtlCol="0" anchor="ctr">
            <a:norm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800" dirty="0">
                <a:solidFill>
                  <a:schemeClr val="accent1"/>
                </a:solidFill>
              </a:rPr>
              <a:t>2-1 </a:t>
            </a:r>
            <a:r>
              <a:rPr lang="ja-JP" altLang="en-US" sz="2800" dirty="0">
                <a:solidFill>
                  <a:schemeClr val="accent1"/>
                </a:solidFill>
              </a:rPr>
              <a:t>事業費の執行状況について</a:t>
            </a:r>
          </a:p>
        </p:txBody>
      </p:sp>
      <p:sp>
        <p:nvSpPr>
          <p:cNvPr id="1200" name="コンテンツ プレースホルダー 2"/>
          <p:cNvSpPr txBox="1"/>
          <p:nvPr/>
        </p:nvSpPr>
        <p:spPr>
          <a:xfrm>
            <a:off x="854339" y="1263943"/>
            <a:ext cx="9319491" cy="6234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500"/>
              </a:lnSpc>
              <a:buFont typeface="Arial" panose="020B0604020202020204" pitchFamily="34" charset="0"/>
              <a:buNone/>
            </a:pPr>
            <a:r>
              <a:rPr lang="ja-JP" altLang="en-US" sz="2400" b="1" u="sng" dirty="0"/>
              <a:t>＊施設管理費（令和６年度）</a:t>
            </a:r>
            <a:endParaRPr lang="en-US" altLang="ja-JP" sz="2400" b="1" dirty="0"/>
          </a:p>
          <a:p>
            <a:pPr marL="0" indent="0">
              <a:lnSpc>
                <a:spcPts val="3500"/>
              </a:lnSpc>
              <a:buFont typeface="Arial" panose="020B0604020202020204" pitchFamily="34" charset="0"/>
              <a:buNone/>
            </a:pPr>
            <a:endParaRPr lang="en-US" altLang="ja-JP" sz="2400" dirty="0"/>
          </a:p>
        </p:txBody>
      </p:sp>
      <p:sp>
        <p:nvSpPr>
          <p:cNvPr id="1201" name="テキスト ボックス 4"/>
          <p:cNvSpPr txBox="1"/>
          <p:nvPr/>
        </p:nvSpPr>
        <p:spPr>
          <a:xfrm>
            <a:off x="11635524" y="6325335"/>
            <a:ext cx="391284" cy="400110"/>
          </a:xfrm>
          <a:prstGeom prst="rect">
            <a:avLst/>
          </a:prstGeom>
          <a:noFill/>
        </p:spPr>
        <p:txBody>
          <a:bodyPr wrap="square" rtlCol="0">
            <a:spAutoFit/>
          </a:bodyPr>
          <a:lstStyle/>
          <a:p>
            <a:r>
              <a:rPr kumimoji="1" lang="en-US" altLang="ja-JP" sz="2000" dirty="0"/>
              <a:t>6</a:t>
            </a:r>
            <a:endParaRPr kumimoji="1" lang="ja-JP" altLang="en-US" sz="2000" dirty="0"/>
          </a:p>
        </p:txBody>
      </p:sp>
      <p:graphicFrame>
        <p:nvGraphicFramePr>
          <p:cNvPr id="1202" name="表 8"/>
          <p:cNvGraphicFramePr>
            <a:graphicFrameLocks noGrp="1"/>
          </p:cNvGraphicFramePr>
          <p:nvPr>
            <p:extLst>
              <p:ext uri="{D42A27DB-BD31-4B8C-83A1-F6EECF244321}">
                <p14:modId xmlns:p14="http://schemas.microsoft.com/office/powerpoint/2010/main" val="1495523754"/>
              </p:ext>
            </p:extLst>
          </p:nvPr>
        </p:nvGraphicFramePr>
        <p:xfrm>
          <a:off x="988811" y="2048819"/>
          <a:ext cx="8388000" cy="3420001"/>
        </p:xfrm>
        <a:graphic>
          <a:graphicData uri="http://schemas.openxmlformats.org/drawingml/2006/table">
            <a:tbl>
              <a:tblPr firstRow="1" bandRow="1">
                <a:tableStyleId>{5C22544A-7EE6-4342-B048-85BDC9FD1C3A}</a:tableStyleId>
              </a:tblPr>
              <a:tblGrid>
                <a:gridCol w="1953803">
                  <a:extLst>
                    <a:ext uri="{9D8B030D-6E8A-4147-A177-3AD203B41FA5}">
                      <a16:colId xmlns:a16="http://schemas.microsoft.com/office/drawing/2014/main" val="20000"/>
                    </a:ext>
                  </a:extLst>
                </a:gridCol>
                <a:gridCol w="3638197">
                  <a:extLst>
                    <a:ext uri="{9D8B030D-6E8A-4147-A177-3AD203B41FA5}">
                      <a16:colId xmlns:a16="http://schemas.microsoft.com/office/drawing/2014/main" val="20001"/>
                    </a:ext>
                  </a:extLst>
                </a:gridCol>
                <a:gridCol w="2796000">
                  <a:extLst>
                    <a:ext uri="{9D8B030D-6E8A-4147-A177-3AD203B41FA5}">
                      <a16:colId xmlns:a16="http://schemas.microsoft.com/office/drawing/2014/main" val="20002"/>
                    </a:ext>
                  </a:extLst>
                </a:gridCol>
              </a:tblGrid>
              <a:tr h="676484">
                <a:tc>
                  <a:txBody>
                    <a:bodyPr/>
                    <a:lstStyle/>
                    <a:p>
                      <a:pPr algn="ctr"/>
                      <a:r>
                        <a:rPr kumimoji="1" lang="ja-JP" altLang="en-US" dirty="0"/>
                        <a:t>項目</a:t>
                      </a:r>
                    </a:p>
                  </a:txBody>
                  <a:tcPr anchor="ctr"/>
                </a:tc>
                <a:tc>
                  <a:txBody>
                    <a:bodyPr/>
                    <a:lstStyle/>
                    <a:p>
                      <a:pPr algn="ctr"/>
                      <a:r>
                        <a:rPr kumimoji="1" lang="ja-JP" altLang="en-US" dirty="0"/>
                        <a:t>用途</a:t>
                      </a:r>
                    </a:p>
                  </a:txBody>
                  <a:tcPr anchor="ctr"/>
                </a:tc>
                <a:tc>
                  <a:txBody>
                    <a:bodyPr/>
                    <a:lstStyle/>
                    <a:p>
                      <a:pPr algn="ctr"/>
                      <a:r>
                        <a:rPr kumimoji="1" lang="ja-JP" altLang="en-US" dirty="0"/>
                        <a:t>令和６年度</a:t>
                      </a:r>
                      <a:endParaRPr kumimoji="1" lang="en-US" altLang="ja-JP" dirty="0"/>
                    </a:p>
                    <a:p>
                      <a:pPr algn="ctr"/>
                      <a:r>
                        <a:rPr kumimoji="1" lang="ja-JP" altLang="en-US" dirty="0"/>
                        <a:t>（</a:t>
                      </a:r>
                      <a:r>
                        <a:rPr kumimoji="1" lang="en-US" altLang="ja-JP" dirty="0"/>
                        <a:t>4</a:t>
                      </a:r>
                      <a:r>
                        <a:rPr kumimoji="1" lang="ja-JP" altLang="en-US" dirty="0"/>
                        <a:t>～</a:t>
                      </a:r>
                      <a:r>
                        <a:rPr kumimoji="1" lang="en-US" altLang="ja-JP" dirty="0"/>
                        <a:t>1</a:t>
                      </a:r>
                      <a:r>
                        <a:rPr kumimoji="1" lang="ja-JP" altLang="en-US" dirty="0"/>
                        <a:t>月）</a:t>
                      </a:r>
                    </a:p>
                  </a:txBody>
                  <a:tcPr anchor="ctr"/>
                </a:tc>
                <a:extLst>
                  <a:ext uri="{0D108BD9-81ED-4DB2-BD59-A6C34878D82A}">
                    <a16:rowId xmlns:a16="http://schemas.microsoft.com/office/drawing/2014/main" val="10000"/>
                  </a:ext>
                </a:extLst>
              </a:tr>
              <a:tr h="391931">
                <a:tc>
                  <a:txBody>
                    <a:bodyPr/>
                    <a:lstStyle/>
                    <a:p>
                      <a:pPr algn="ctr"/>
                      <a:r>
                        <a:rPr kumimoji="1" lang="ja-JP" altLang="en-US" dirty="0"/>
                        <a:t>光熱水費</a:t>
                      </a:r>
                    </a:p>
                  </a:txBody>
                  <a:tcPr anchor="ctr"/>
                </a:tc>
                <a:tc>
                  <a:txBody>
                    <a:bodyPr/>
                    <a:lstStyle/>
                    <a:p>
                      <a:pPr algn="l"/>
                      <a:r>
                        <a:rPr kumimoji="1" lang="ja-JP" altLang="en-US" sz="1600" dirty="0"/>
                        <a:t>電気・ガス・水道料金</a:t>
                      </a:r>
                    </a:p>
                  </a:txBody>
                  <a:tcPr anchor="ctr"/>
                </a:tc>
                <a:tc>
                  <a:txBody>
                    <a:bodyPr/>
                    <a:lstStyle/>
                    <a:p>
                      <a:pPr algn="r"/>
                      <a:r>
                        <a:rPr kumimoji="1" lang="en-US" altLang="ja-JP" sz="1600" b="0">
                          <a:latin typeface="+mn-ea"/>
                          <a:ea typeface="+mn-ea"/>
                        </a:rPr>
                        <a:t>360,162</a:t>
                      </a:r>
                      <a:r>
                        <a:rPr kumimoji="1" lang="ja-JP" altLang="en-US" sz="1600" b="0" dirty="0">
                          <a:latin typeface="+mn-ea"/>
                          <a:ea typeface="+mn-ea"/>
                        </a:rPr>
                        <a:t>円</a:t>
                      </a:r>
                    </a:p>
                  </a:txBody>
                  <a:tcPr anchor="ctr"/>
                </a:tc>
                <a:extLst>
                  <a:ext uri="{0D108BD9-81ED-4DB2-BD59-A6C34878D82A}">
                    <a16:rowId xmlns:a16="http://schemas.microsoft.com/office/drawing/2014/main" val="10001"/>
                  </a:ext>
                </a:extLst>
              </a:tr>
              <a:tr h="391931">
                <a:tc>
                  <a:txBody>
                    <a:bodyPr/>
                    <a:lstStyle/>
                    <a:p>
                      <a:pPr algn="ctr"/>
                      <a:r>
                        <a:rPr kumimoji="1" lang="ja-JP" altLang="en-US" dirty="0"/>
                        <a:t>維持修繕料</a:t>
                      </a:r>
                    </a:p>
                  </a:txBody>
                  <a:tcPr anchor="ctr"/>
                </a:tc>
                <a:tc>
                  <a:txBody>
                    <a:bodyPr/>
                    <a:lstStyle/>
                    <a:p>
                      <a:pPr algn="l"/>
                      <a:r>
                        <a:rPr kumimoji="1" lang="ja-JP" altLang="en-US" sz="1600" dirty="0"/>
                        <a:t>施設の維持修繕に係る費用</a:t>
                      </a:r>
                    </a:p>
                  </a:txBody>
                  <a:tcPr anchor="ctr"/>
                </a:tc>
                <a:tc>
                  <a:txBody>
                    <a:bodyPr/>
                    <a:lstStyle/>
                    <a:p>
                      <a:pPr algn="r"/>
                      <a:r>
                        <a:rPr kumimoji="1" lang="en-US" altLang="ja-JP" sz="1600" b="0" dirty="0">
                          <a:latin typeface="+mn-ea"/>
                          <a:ea typeface="+mn-ea"/>
                        </a:rPr>
                        <a:t>298,650</a:t>
                      </a:r>
                      <a:r>
                        <a:rPr kumimoji="1" lang="ja-JP" altLang="en-US" sz="1600" b="0" dirty="0">
                          <a:latin typeface="+mn-ea"/>
                          <a:ea typeface="+mn-ea"/>
                        </a:rPr>
                        <a:t>円</a:t>
                      </a:r>
                    </a:p>
                  </a:txBody>
                  <a:tcPr anchor="ctr"/>
                </a:tc>
                <a:extLst>
                  <a:ext uri="{0D108BD9-81ED-4DB2-BD59-A6C34878D82A}">
                    <a16:rowId xmlns:a16="http://schemas.microsoft.com/office/drawing/2014/main" val="10002"/>
                  </a:ext>
                </a:extLst>
              </a:tr>
              <a:tr h="391931">
                <a:tc>
                  <a:txBody>
                    <a:bodyPr/>
                    <a:lstStyle/>
                    <a:p>
                      <a:pPr algn="ctr"/>
                      <a:r>
                        <a:rPr kumimoji="1" lang="ja-JP" altLang="en-US" dirty="0"/>
                        <a:t>電信料</a:t>
                      </a:r>
                    </a:p>
                  </a:txBody>
                  <a:tcPr anchor="ctr"/>
                </a:tc>
                <a:tc>
                  <a:txBody>
                    <a:bodyPr/>
                    <a:lstStyle/>
                    <a:p>
                      <a:pPr algn="l"/>
                      <a:r>
                        <a:rPr kumimoji="1" lang="ja-JP" altLang="en-US" sz="1600" dirty="0"/>
                        <a:t>電話・インターネット回線費用</a:t>
                      </a:r>
                    </a:p>
                  </a:txBody>
                  <a:tcPr anchor="ctr"/>
                </a:tc>
                <a:tc>
                  <a:txBody>
                    <a:bodyPr/>
                    <a:lstStyle/>
                    <a:p>
                      <a:pPr algn="r"/>
                      <a:r>
                        <a:rPr kumimoji="1" lang="en-US" altLang="ja-JP" sz="1600" b="0" dirty="0">
                          <a:solidFill>
                            <a:schemeClr val="tx1"/>
                          </a:solidFill>
                          <a:latin typeface="+mn-ea"/>
                          <a:ea typeface="+mn-ea"/>
                        </a:rPr>
                        <a:t>99,627</a:t>
                      </a:r>
                      <a:r>
                        <a:rPr kumimoji="1" lang="ja-JP" altLang="en-US" sz="1600" b="0" dirty="0">
                          <a:solidFill>
                            <a:schemeClr val="tx1"/>
                          </a:solidFill>
                          <a:latin typeface="+mn-ea"/>
                          <a:ea typeface="+mn-ea"/>
                        </a:rPr>
                        <a:t>円</a:t>
                      </a:r>
                    </a:p>
                  </a:txBody>
                  <a:tcPr anchor="ctr"/>
                </a:tc>
                <a:extLst>
                  <a:ext uri="{0D108BD9-81ED-4DB2-BD59-A6C34878D82A}">
                    <a16:rowId xmlns:a16="http://schemas.microsoft.com/office/drawing/2014/main" val="10003"/>
                  </a:ext>
                </a:extLst>
              </a:tr>
              <a:tr h="391931">
                <a:tc>
                  <a:txBody>
                    <a:bodyPr/>
                    <a:lstStyle/>
                    <a:p>
                      <a:pPr algn="ctr"/>
                      <a:r>
                        <a:rPr kumimoji="1" lang="ja-JP" altLang="en-US" dirty="0"/>
                        <a:t>手数料</a:t>
                      </a:r>
                    </a:p>
                  </a:txBody>
                  <a:tcPr anchor="ctr"/>
                </a:tc>
                <a:tc>
                  <a:txBody>
                    <a:bodyPr/>
                    <a:lstStyle/>
                    <a:p>
                      <a:pPr algn="l"/>
                      <a:r>
                        <a:rPr kumimoji="1" lang="ja-JP" altLang="en-US" sz="1600" dirty="0"/>
                        <a:t>消防設備点検に係る費用</a:t>
                      </a:r>
                    </a:p>
                  </a:txBody>
                  <a:tcPr anchor="ctr"/>
                </a:tc>
                <a:tc>
                  <a:txBody>
                    <a:bodyPr/>
                    <a:lstStyle/>
                    <a:p>
                      <a:pPr algn="r"/>
                      <a:r>
                        <a:rPr kumimoji="1" lang="en-US" altLang="ja-JP" sz="1600" b="0" dirty="0">
                          <a:latin typeface="+mn-ea"/>
                          <a:ea typeface="+mn-ea"/>
                        </a:rPr>
                        <a:t>51,260</a:t>
                      </a:r>
                      <a:r>
                        <a:rPr kumimoji="1" lang="ja-JP" altLang="en-US" sz="1600" b="0" dirty="0">
                          <a:latin typeface="+mn-ea"/>
                          <a:ea typeface="+mn-ea"/>
                        </a:rPr>
                        <a:t>円</a:t>
                      </a:r>
                    </a:p>
                  </a:txBody>
                  <a:tcPr anchor="ctr"/>
                </a:tc>
                <a:extLst>
                  <a:ext uri="{0D108BD9-81ED-4DB2-BD59-A6C34878D82A}">
                    <a16:rowId xmlns:a16="http://schemas.microsoft.com/office/drawing/2014/main" val="10004"/>
                  </a:ext>
                </a:extLst>
              </a:tr>
              <a:tr h="391931">
                <a:tc>
                  <a:txBody>
                    <a:bodyPr/>
                    <a:lstStyle/>
                    <a:p>
                      <a:pPr algn="ctr"/>
                      <a:r>
                        <a:rPr kumimoji="1" lang="ja-JP" altLang="en-US" dirty="0"/>
                        <a:t>保険料</a:t>
                      </a:r>
                    </a:p>
                  </a:txBody>
                  <a:tcPr anchor="ctr"/>
                </a:tc>
                <a:tc>
                  <a:txBody>
                    <a:bodyPr/>
                    <a:lstStyle/>
                    <a:p>
                      <a:pPr algn="l"/>
                      <a:r>
                        <a:rPr kumimoji="1" lang="ja-JP" altLang="en-US" sz="1600" dirty="0"/>
                        <a:t>施設利用者の保険に係る費用</a:t>
                      </a:r>
                    </a:p>
                  </a:txBody>
                  <a:tcPr anchor="ctr"/>
                </a:tc>
                <a:tc>
                  <a:txBody>
                    <a:bodyPr/>
                    <a:lstStyle/>
                    <a:p>
                      <a:pPr algn="r"/>
                      <a:r>
                        <a:rPr kumimoji="1" lang="en-US" altLang="ja-JP" sz="1600" b="0" dirty="0">
                          <a:latin typeface="+mn-ea"/>
                          <a:ea typeface="+mn-ea"/>
                        </a:rPr>
                        <a:t>147,260</a:t>
                      </a:r>
                      <a:r>
                        <a:rPr kumimoji="1" lang="ja-JP" altLang="en-US" sz="1600" b="0" dirty="0">
                          <a:latin typeface="+mn-ea"/>
                          <a:ea typeface="+mn-ea"/>
                        </a:rPr>
                        <a:t>円</a:t>
                      </a:r>
                    </a:p>
                  </a:txBody>
                  <a:tcPr anchor="ctr"/>
                </a:tc>
                <a:extLst>
                  <a:ext uri="{0D108BD9-81ED-4DB2-BD59-A6C34878D82A}">
                    <a16:rowId xmlns:a16="http://schemas.microsoft.com/office/drawing/2014/main" val="10005"/>
                  </a:ext>
                </a:extLst>
              </a:tr>
              <a:tr h="391931">
                <a:tc>
                  <a:txBody>
                    <a:bodyPr/>
                    <a:lstStyle/>
                    <a:p>
                      <a:pPr algn="ctr"/>
                      <a:r>
                        <a:rPr kumimoji="1" lang="ja-JP" altLang="en-US" dirty="0"/>
                        <a:t>委託料</a:t>
                      </a:r>
                    </a:p>
                  </a:txBody>
                  <a:tcPr anchor="ctr"/>
                </a:tc>
                <a:tc>
                  <a:txBody>
                    <a:bodyPr/>
                    <a:lstStyle/>
                    <a:p>
                      <a:pPr algn="l"/>
                      <a:r>
                        <a:rPr kumimoji="1" lang="ja-JP" altLang="en-US" sz="1600" dirty="0"/>
                        <a:t>機械警備等に係る費用</a:t>
                      </a:r>
                    </a:p>
                  </a:txBody>
                  <a:tcPr anchor="ctr"/>
                </a:tc>
                <a:tc>
                  <a:txBody>
                    <a:bodyPr/>
                    <a:lstStyle/>
                    <a:p>
                      <a:pPr algn="r"/>
                      <a:r>
                        <a:rPr kumimoji="1" lang="en-US" altLang="ja-JP" sz="1600" b="0" dirty="0">
                          <a:latin typeface="+mn-ea"/>
                          <a:ea typeface="+mn-ea"/>
                        </a:rPr>
                        <a:t>167,200</a:t>
                      </a:r>
                      <a:r>
                        <a:rPr kumimoji="1" lang="ja-JP" altLang="en-US" sz="1600" b="0" dirty="0">
                          <a:latin typeface="+mn-ea"/>
                          <a:ea typeface="+mn-ea"/>
                        </a:rPr>
                        <a:t>円</a:t>
                      </a:r>
                    </a:p>
                  </a:txBody>
                  <a:tcPr anchor="ctr"/>
                </a:tc>
                <a:extLst>
                  <a:ext uri="{0D108BD9-81ED-4DB2-BD59-A6C34878D82A}">
                    <a16:rowId xmlns:a16="http://schemas.microsoft.com/office/drawing/2014/main" val="10006"/>
                  </a:ext>
                </a:extLst>
              </a:tr>
              <a:tr h="391931">
                <a:tc gridSpan="2">
                  <a:txBody>
                    <a:bodyPr/>
                    <a:lstStyle/>
                    <a:p>
                      <a:pPr algn="ctr"/>
                      <a:r>
                        <a:rPr kumimoji="1" lang="ja-JP" altLang="en-US" dirty="0"/>
                        <a:t>合計</a:t>
                      </a:r>
                    </a:p>
                  </a:txBody>
                  <a:tcPr anchor="ctr"/>
                </a:tc>
                <a:tc hMerge="1">
                  <a:txBody>
                    <a:bodyPr/>
                    <a:lstStyle/>
                    <a:p>
                      <a:pPr algn="l"/>
                      <a:endParaRPr kumimoji="1" lang="ja-JP" altLang="en-US" sz="1600" dirty="0"/>
                    </a:p>
                  </a:txBody>
                  <a:tcPr anchor="ctr"/>
                </a:tc>
                <a:tc>
                  <a:txBody>
                    <a:bodyPr/>
                    <a:lstStyle/>
                    <a:p>
                      <a:pPr algn="r"/>
                      <a:r>
                        <a:rPr kumimoji="1" lang="en-US" altLang="ja-JP" dirty="0"/>
                        <a:t>835,668</a:t>
                      </a:r>
                      <a:r>
                        <a:rPr kumimoji="1" lang="ja-JP" altLang="en-US" dirty="0"/>
                        <a:t>円</a:t>
                      </a:r>
                    </a:p>
                  </a:txBody>
                  <a:tcPr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453059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4" name="タイトル 1"/>
          <p:cNvSpPr txBox="1"/>
          <p:nvPr/>
        </p:nvSpPr>
        <p:spPr>
          <a:xfrm>
            <a:off x="389027" y="294125"/>
            <a:ext cx="10515600" cy="969818"/>
          </a:xfrm>
          <a:prstGeom prst="rect">
            <a:avLst/>
          </a:prstGeom>
        </p:spPr>
        <p:txBody>
          <a:bodyPr vert="horz" lIns="91440" tIns="45720" rIns="91440" bIns="45720" rtlCol="0" anchor="ctr">
            <a:norm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800" dirty="0">
                <a:solidFill>
                  <a:schemeClr val="accent1"/>
                </a:solidFill>
              </a:rPr>
              <a:t>2-2. </a:t>
            </a:r>
            <a:r>
              <a:rPr lang="ja-JP" altLang="en-US" sz="2800" dirty="0">
                <a:solidFill>
                  <a:schemeClr val="accent1"/>
                </a:solidFill>
              </a:rPr>
              <a:t>事業費の執行状況について</a:t>
            </a:r>
          </a:p>
        </p:txBody>
      </p:sp>
      <p:sp>
        <p:nvSpPr>
          <p:cNvPr id="1205" name="コンテンツ プレースホルダー 2"/>
          <p:cNvSpPr txBox="1"/>
          <p:nvPr/>
        </p:nvSpPr>
        <p:spPr>
          <a:xfrm>
            <a:off x="854339" y="1263943"/>
            <a:ext cx="9319491" cy="6234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500"/>
              </a:lnSpc>
              <a:buFont typeface="Arial" panose="020B0604020202020204" pitchFamily="34" charset="0"/>
              <a:buNone/>
            </a:pPr>
            <a:r>
              <a:rPr lang="ja-JP" altLang="en-US" sz="2400" b="1" u="sng" dirty="0"/>
              <a:t>＊施設管理費（令和２年度～５年度推移）</a:t>
            </a:r>
            <a:endParaRPr lang="en-US" altLang="ja-JP" sz="2400" b="1" dirty="0"/>
          </a:p>
          <a:p>
            <a:pPr marL="0" indent="0">
              <a:lnSpc>
                <a:spcPts val="3500"/>
              </a:lnSpc>
              <a:buFont typeface="Arial" panose="020B0604020202020204" pitchFamily="34" charset="0"/>
              <a:buNone/>
            </a:pPr>
            <a:endParaRPr lang="en-US" altLang="ja-JP" sz="2400" dirty="0"/>
          </a:p>
        </p:txBody>
      </p:sp>
      <p:sp>
        <p:nvSpPr>
          <p:cNvPr id="1206" name="テキスト ボックス 4"/>
          <p:cNvSpPr txBox="1"/>
          <p:nvPr/>
        </p:nvSpPr>
        <p:spPr>
          <a:xfrm>
            <a:off x="11635524" y="6325335"/>
            <a:ext cx="391284" cy="400110"/>
          </a:xfrm>
          <a:prstGeom prst="rect">
            <a:avLst/>
          </a:prstGeom>
          <a:noFill/>
        </p:spPr>
        <p:txBody>
          <a:bodyPr wrap="square" rtlCol="0">
            <a:spAutoFit/>
          </a:bodyPr>
          <a:lstStyle/>
          <a:p>
            <a:r>
              <a:rPr kumimoji="1" lang="en-US" altLang="ja-JP" sz="2000" dirty="0"/>
              <a:t>7</a:t>
            </a:r>
            <a:endParaRPr kumimoji="1" lang="ja-JP" altLang="en-US" sz="2000" dirty="0"/>
          </a:p>
        </p:txBody>
      </p:sp>
      <p:graphicFrame>
        <p:nvGraphicFramePr>
          <p:cNvPr id="1207" name="表 8"/>
          <p:cNvGraphicFramePr>
            <a:graphicFrameLocks noGrp="1"/>
          </p:cNvGraphicFramePr>
          <p:nvPr>
            <p:extLst>
              <p:ext uri="{D42A27DB-BD31-4B8C-83A1-F6EECF244321}">
                <p14:modId xmlns:p14="http://schemas.microsoft.com/office/powerpoint/2010/main" val="4247633134"/>
              </p:ext>
            </p:extLst>
          </p:nvPr>
        </p:nvGraphicFramePr>
        <p:xfrm>
          <a:off x="988811" y="2048819"/>
          <a:ext cx="8079927" cy="3932237"/>
        </p:xfrm>
        <a:graphic>
          <a:graphicData uri="http://schemas.openxmlformats.org/drawingml/2006/table">
            <a:tbl>
              <a:tblPr firstRow="1" bandRow="1">
                <a:tableStyleId>{5C22544A-7EE6-4342-B048-85BDC9FD1C3A}</a:tableStyleId>
              </a:tblPr>
              <a:tblGrid>
                <a:gridCol w="1631423">
                  <a:extLst>
                    <a:ext uri="{9D8B030D-6E8A-4147-A177-3AD203B41FA5}">
                      <a16:colId xmlns:a16="http://schemas.microsoft.com/office/drawing/2014/main" val="20000"/>
                    </a:ext>
                  </a:extLst>
                </a:gridCol>
                <a:gridCol w="1631423">
                  <a:extLst>
                    <a:ext uri="{9D8B030D-6E8A-4147-A177-3AD203B41FA5}">
                      <a16:colId xmlns:a16="http://schemas.microsoft.com/office/drawing/2014/main" val="20001"/>
                    </a:ext>
                  </a:extLst>
                </a:gridCol>
                <a:gridCol w="1631423">
                  <a:extLst>
                    <a:ext uri="{9D8B030D-6E8A-4147-A177-3AD203B41FA5}">
                      <a16:colId xmlns:a16="http://schemas.microsoft.com/office/drawing/2014/main" val="20002"/>
                    </a:ext>
                  </a:extLst>
                </a:gridCol>
                <a:gridCol w="1592829">
                  <a:extLst>
                    <a:ext uri="{9D8B030D-6E8A-4147-A177-3AD203B41FA5}">
                      <a16:colId xmlns:a16="http://schemas.microsoft.com/office/drawing/2014/main" val="20003"/>
                    </a:ext>
                  </a:extLst>
                </a:gridCol>
                <a:gridCol w="1592829">
                  <a:extLst>
                    <a:ext uri="{9D8B030D-6E8A-4147-A177-3AD203B41FA5}">
                      <a16:colId xmlns:a16="http://schemas.microsoft.com/office/drawing/2014/main" val="20004"/>
                    </a:ext>
                  </a:extLst>
                </a:gridCol>
              </a:tblGrid>
              <a:tr h="676484">
                <a:tc>
                  <a:txBody>
                    <a:bodyPr/>
                    <a:lstStyle/>
                    <a:p>
                      <a:pPr algn="ctr"/>
                      <a:r>
                        <a:rPr kumimoji="1" lang="ja-JP" altLang="en-US" dirty="0"/>
                        <a:t>項目</a:t>
                      </a:r>
                    </a:p>
                  </a:txBody>
                  <a:tcPr anchor="ctr"/>
                </a:tc>
                <a:tc>
                  <a:txBody>
                    <a:bodyPr/>
                    <a:lstStyle/>
                    <a:p>
                      <a:pPr algn="ctr"/>
                      <a:r>
                        <a:rPr kumimoji="1" lang="ja-JP" altLang="en-US" dirty="0"/>
                        <a:t>令和２年度</a:t>
                      </a:r>
                      <a:endParaRPr kumimoji="1" lang="en-US" altLang="ja-JP" dirty="0"/>
                    </a:p>
                    <a:p>
                      <a:pPr algn="ctr"/>
                      <a:r>
                        <a:rPr kumimoji="1" lang="ja-JP" altLang="en-US" dirty="0"/>
                        <a:t>（６～３月）</a:t>
                      </a:r>
                    </a:p>
                  </a:txBody>
                  <a:tcPr anchor="ctr"/>
                </a:tc>
                <a:tc>
                  <a:txBody>
                    <a:bodyPr/>
                    <a:lstStyle/>
                    <a:p>
                      <a:pPr algn="ctr"/>
                      <a:r>
                        <a:rPr kumimoji="1" lang="ja-JP" altLang="en-US" dirty="0"/>
                        <a:t>令和３年度</a:t>
                      </a:r>
                      <a:endParaRPr kumimoji="1" lang="en-US" altLang="ja-JP" dirty="0"/>
                    </a:p>
                    <a:p>
                      <a:pPr algn="ctr"/>
                      <a:r>
                        <a:rPr kumimoji="1" lang="ja-JP" altLang="en-US" dirty="0"/>
                        <a:t>（</a:t>
                      </a:r>
                      <a:r>
                        <a:rPr kumimoji="1" lang="en-US" altLang="ja-JP" dirty="0"/>
                        <a:t>4</a:t>
                      </a:r>
                      <a:r>
                        <a:rPr kumimoji="1" lang="ja-JP" altLang="en-US" dirty="0"/>
                        <a:t>～</a:t>
                      </a:r>
                      <a:r>
                        <a:rPr kumimoji="1" lang="en-US" altLang="ja-JP" dirty="0"/>
                        <a:t>3</a:t>
                      </a:r>
                      <a:r>
                        <a:rPr kumimoji="1" lang="ja-JP" altLang="en-US" dirty="0"/>
                        <a:t>月）</a:t>
                      </a:r>
                    </a:p>
                  </a:txBody>
                  <a:tcPr anchor="ctr"/>
                </a:tc>
                <a:tc>
                  <a:txBody>
                    <a:bodyPr/>
                    <a:lstStyle/>
                    <a:p>
                      <a:pPr algn="ctr"/>
                      <a:r>
                        <a:rPr kumimoji="1" lang="ja-JP" altLang="en-US" dirty="0"/>
                        <a:t>令和４年度</a:t>
                      </a:r>
                    </a:p>
                    <a:p>
                      <a:pPr algn="ctr"/>
                      <a:r>
                        <a:rPr kumimoji="1" lang="ja-JP" altLang="en-US" dirty="0"/>
                        <a:t>（</a:t>
                      </a:r>
                      <a:r>
                        <a:rPr kumimoji="1" lang="en-US" altLang="ja-JP" dirty="0"/>
                        <a:t>4</a:t>
                      </a:r>
                      <a:r>
                        <a:rPr kumimoji="1" lang="ja-JP" altLang="en-US" dirty="0"/>
                        <a:t>～</a:t>
                      </a:r>
                      <a:r>
                        <a:rPr kumimoji="1" lang="en-US" altLang="ja-JP" dirty="0"/>
                        <a:t>3</a:t>
                      </a:r>
                      <a:r>
                        <a:rPr kumimoji="1" lang="ja-JP" altLang="en-US" dirty="0"/>
                        <a:t>月）</a:t>
                      </a:r>
                    </a:p>
                  </a:txBody>
                  <a:tcPr anchor="ctr"/>
                </a:tc>
                <a:tc>
                  <a:txBody>
                    <a:bodyPr/>
                    <a:lstStyle/>
                    <a:p>
                      <a:pPr algn="ctr"/>
                      <a:endParaRPr kumimoji="1" lang="ja-JP" altLang="en-US" dirty="0"/>
                    </a:p>
                    <a:p>
                      <a:pPr algn="ctr"/>
                      <a:r>
                        <a:rPr kumimoji="1" lang="ja-JP" altLang="en-US" dirty="0"/>
                        <a:t>令和５年度</a:t>
                      </a:r>
                      <a:endParaRPr kumimoji="1" lang="en-US" altLang="ja-JP" dirty="0"/>
                    </a:p>
                    <a:p>
                      <a:pPr algn="ctr"/>
                      <a:r>
                        <a:rPr kumimoji="1" lang="ja-JP" altLang="en-US" dirty="0"/>
                        <a:t>（</a:t>
                      </a:r>
                      <a:r>
                        <a:rPr kumimoji="1" lang="en-US" altLang="ja-JP" dirty="0"/>
                        <a:t>4</a:t>
                      </a:r>
                      <a:r>
                        <a:rPr kumimoji="1" lang="ja-JP" altLang="en-US" dirty="0"/>
                        <a:t>～</a:t>
                      </a:r>
                      <a:r>
                        <a:rPr kumimoji="1" lang="en-US" altLang="ja-JP" dirty="0"/>
                        <a:t>3</a:t>
                      </a:r>
                      <a:r>
                        <a:rPr kumimoji="1" lang="ja-JP" altLang="en-US" dirty="0"/>
                        <a:t>月）</a:t>
                      </a:r>
                    </a:p>
                    <a:p>
                      <a:pPr algn="ctr"/>
                      <a:endParaRPr lang="ja-JP" altLang="en-US" dirty="0"/>
                    </a:p>
                  </a:txBody>
                  <a:tcPr anchor="ctr"/>
                </a:tc>
                <a:extLst>
                  <a:ext uri="{0D108BD9-81ED-4DB2-BD59-A6C34878D82A}">
                    <a16:rowId xmlns:a16="http://schemas.microsoft.com/office/drawing/2014/main" val="10000"/>
                  </a:ext>
                </a:extLst>
              </a:tr>
              <a:tr h="391931">
                <a:tc>
                  <a:txBody>
                    <a:bodyPr/>
                    <a:lstStyle/>
                    <a:p>
                      <a:pPr algn="ctr"/>
                      <a:r>
                        <a:rPr kumimoji="1" lang="ja-JP" altLang="en-US" dirty="0"/>
                        <a:t>光熱水費</a:t>
                      </a:r>
                    </a:p>
                  </a:txBody>
                  <a:tcPr anchor="ctr"/>
                </a:tc>
                <a:tc>
                  <a:txBody>
                    <a:bodyPr/>
                    <a:lstStyle/>
                    <a:p>
                      <a:pPr algn="r"/>
                      <a:r>
                        <a:rPr kumimoji="1" lang="en-US" altLang="ja-JP" sz="1600" b="0" dirty="0">
                          <a:latin typeface="+mn-ea"/>
                          <a:ea typeface="+mn-ea"/>
                        </a:rPr>
                        <a:t>330,648</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368,453</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384,703</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374,078</a:t>
                      </a:r>
                      <a:endParaRPr kumimoji="1" lang="ja-JP" altLang="en-US" sz="1600" b="0" dirty="0">
                        <a:latin typeface="+mn-ea"/>
                        <a:ea typeface="+mn-ea"/>
                      </a:endParaRPr>
                    </a:p>
                  </a:txBody>
                  <a:tcPr anchor="ctr"/>
                </a:tc>
                <a:extLst>
                  <a:ext uri="{0D108BD9-81ED-4DB2-BD59-A6C34878D82A}">
                    <a16:rowId xmlns:a16="http://schemas.microsoft.com/office/drawing/2014/main" val="10001"/>
                  </a:ext>
                </a:extLst>
              </a:tr>
              <a:tr h="391931">
                <a:tc>
                  <a:txBody>
                    <a:bodyPr/>
                    <a:lstStyle/>
                    <a:p>
                      <a:pPr algn="ctr"/>
                      <a:r>
                        <a:rPr kumimoji="1" lang="ja-JP" altLang="en-US" dirty="0"/>
                        <a:t>維持修繕料</a:t>
                      </a:r>
                    </a:p>
                  </a:txBody>
                  <a:tcPr anchor="ctr"/>
                </a:tc>
                <a:tc>
                  <a:txBody>
                    <a:bodyPr/>
                    <a:lstStyle/>
                    <a:p>
                      <a:pPr algn="r"/>
                      <a:r>
                        <a:rPr kumimoji="1" lang="en-US" altLang="ja-JP" sz="1600" b="0" dirty="0">
                          <a:latin typeface="+mn-ea"/>
                          <a:ea typeface="+mn-ea"/>
                        </a:rPr>
                        <a:t>208,340</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498,102</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789,932</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626,780</a:t>
                      </a:r>
                      <a:endParaRPr kumimoji="1" lang="ja-JP" altLang="en-US" sz="1600" b="0" dirty="0">
                        <a:latin typeface="+mn-ea"/>
                        <a:ea typeface="+mn-ea"/>
                      </a:endParaRPr>
                    </a:p>
                  </a:txBody>
                  <a:tcPr anchor="ctr"/>
                </a:tc>
                <a:extLst>
                  <a:ext uri="{0D108BD9-81ED-4DB2-BD59-A6C34878D82A}">
                    <a16:rowId xmlns:a16="http://schemas.microsoft.com/office/drawing/2014/main" val="10002"/>
                  </a:ext>
                </a:extLst>
              </a:tr>
              <a:tr h="391931">
                <a:tc>
                  <a:txBody>
                    <a:bodyPr/>
                    <a:lstStyle/>
                    <a:p>
                      <a:pPr algn="ctr"/>
                      <a:r>
                        <a:rPr kumimoji="1" lang="ja-JP" altLang="en-US" dirty="0"/>
                        <a:t>電信料</a:t>
                      </a:r>
                    </a:p>
                  </a:txBody>
                  <a:tcPr anchor="ctr"/>
                </a:tc>
                <a:tc>
                  <a:txBody>
                    <a:bodyPr/>
                    <a:lstStyle/>
                    <a:p>
                      <a:pPr algn="r"/>
                      <a:r>
                        <a:rPr kumimoji="1" lang="en-US" altLang="ja-JP" sz="1600" b="0" dirty="0">
                          <a:latin typeface="+mn-ea"/>
                          <a:ea typeface="+mn-ea"/>
                        </a:rPr>
                        <a:t>78,334</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122,980</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122,628</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119,526</a:t>
                      </a:r>
                      <a:endParaRPr kumimoji="1" lang="ja-JP" altLang="en-US" sz="1600" b="0" dirty="0">
                        <a:latin typeface="+mn-ea"/>
                        <a:ea typeface="+mn-ea"/>
                      </a:endParaRPr>
                    </a:p>
                  </a:txBody>
                  <a:tcPr anchor="ctr"/>
                </a:tc>
                <a:extLst>
                  <a:ext uri="{0D108BD9-81ED-4DB2-BD59-A6C34878D82A}">
                    <a16:rowId xmlns:a16="http://schemas.microsoft.com/office/drawing/2014/main" val="10003"/>
                  </a:ext>
                </a:extLst>
              </a:tr>
              <a:tr h="391931">
                <a:tc>
                  <a:txBody>
                    <a:bodyPr/>
                    <a:lstStyle/>
                    <a:p>
                      <a:pPr algn="ctr"/>
                      <a:r>
                        <a:rPr kumimoji="1" lang="ja-JP" altLang="en-US" dirty="0"/>
                        <a:t>手数料</a:t>
                      </a:r>
                    </a:p>
                  </a:txBody>
                  <a:tcPr anchor="ctr"/>
                </a:tc>
                <a:tc>
                  <a:txBody>
                    <a:bodyPr/>
                    <a:lstStyle/>
                    <a:p>
                      <a:pPr algn="r"/>
                      <a:r>
                        <a:rPr kumimoji="1" lang="en-US" altLang="ja-JP" sz="1600" b="0" dirty="0">
                          <a:latin typeface="+mn-ea"/>
                          <a:ea typeface="+mn-ea"/>
                        </a:rPr>
                        <a:t>51,260</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51,260</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51,260</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51,260</a:t>
                      </a:r>
                      <a:endParaRPr kumimoji="1" lang="ja-JP" altLang="en-US" sz="1600" b="0" dirty="0">
                        <a:latin typeface="+mn-ea"/>
                        <a:ea typeface="+mn-ea"/>
                      </a:endParaRPr>
                    </a:p>
                  </a:txBody>
                  <a:tcPr anchor="ctr"/>
                </a:tc>
                <a:extLst>
                  <a:ext uri="{0D108BD9-81ED-4DB2-BD59-A6C34878D82A}">
                    <a16:rowId xmlns:a16="http://schemas.microsoft.com/office/drawing/2014/main" val="10004"/>
                  </a:ext>
                </a:extLst>
              </a:tr>
              <a:tr h="391931">
                <a:tc>
                  <a:txBody>
                    <a:bodyPr/>
                    <a:lstStyle/>
                    <a:p>
                      <a:pPr algn="ctr"/>
                      <a:r>
                        <a:rPr kumimoji="1" lang="ja-JP" altLang="en-US" dirty="0"/>
                        <a:t>保険料</a:t>
                      </a:r>
                    </a:p>
                  </a:txBody>
                  <a:tcPr anchor="ctr"/>
                </a:tc>
                <a:tc>
                  <a:txBody>
                    <a:bodyPr/>
                    <a:lstStyle/>
                    <a:p>
                      <a:pPr algn="r"/>
                      <a:r>
                        <a:rPr kumimoji="1" lang="en-US" altLang="ja-JP" sz="1600" b="0" dirty="0">
                          <a:latin typeface="+mn-ea"/>
                          <a:ea typeface="+mn-ea"/>
                        </a:rPr>
                        <a:t>110,000</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110,000</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118,970</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130,020</a:t>
                      </a:r>
                      <a:endParaRPr kumimoji="1" lang="ja-JP" altLang="en-US" sz="1600" b="0" dirty="0">
                        <a:latin typeface="+mn-ea"/>
                        <a:ea typeface="+mn-ea"/>
                      </a:endParaRPr>
                    </a:p>
                  </a:txBody>
                  <a:tcPr anchor="ctr"/>
                </a:tc>
                <a:extLst>
                  <a:ext uri="{0D108BD9-81ED-4DB2-BD59-A6C34878D82A}">
                    <a16:rowId xmlns:a16="http://schemas.microsoft.com/office/drawing/2014/main" val="10005"/>
                  </a:ext>
                </a:extLst>
              </a:tr>
              <a:tr h="391931">
                <a:tc>
                  <a:txBody>
                    <a:bodyPr/>
                    <a:lstStyle/>
                    <a:p>
                      <a:pPr algn="ctr"/>
                      <a:r>
                        <a:rPr kumimoji="1" lang="ja-JP" altLang="en-US" dirty="0"/>
                        <a:t>委託料</a:t>
                      </a:r>
                    </a:p>
                  </a:txBody>
                  <a:tcPr anchor="ctr"/>
                </a:tc>
                <a:tc>
                  <a:txBody>
                    <a:bodyPr/>
                    <a:lstStyle/>
                    <a:p>
                      <a:pPr algn="r"/>
                      <a:r>
                        <a:rPr kumimoji="1" lang="en-US" altLang="ja-JP" sz="1600" b="0" dirty="0">
                          <a:latin typeface="+mn-ea"/>
                          <a:ea typeface="+mn-ea"/>
                        </a:rPr>
                        <a:t>76,248</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76,248</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76,248</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175,248</a:t>
                      </a:r>
                      <a:endParaRPr kumimoji="1" lang="ja-JP" altLang="en-US" sz="1600" b="0" dirty="0">
                        <a:latin typeface="+mn-ea"/>
                        <a:ea typeface="+mn-ea"/>
                      </a:endParaRPr>
                    </a:p>
                  </a:txBody>
                  <a:tcPr anchor="ctr"/>
                </a:tc>
                <a:extLst>
                  <a:ext uri="{0D108BD9-81ED-4DB2-BD59-A6C34878D82A}">
                    <a16:rowId xmlns:a16="http://schemas.microsoft.com/office/drawing/2014/main" val="10006"/>
                  </a:ext>
                </a:extLst>
              </a:tr>
              <a:tr h="391931">
                <a:tc>
                  <a:txBody>
                    <a:bodyPr/>
                    <a:lstStyle/>
                    <a:p>
                      <a:pPr algn="ctr"/>
                      <a:r>
                        <a:rPr kumimoji="1" lang="ja-JP" altLang="en-US" dirty="0"/>
                        <a:t>合計</a:t>
                      </a:r>
                    </a:p>
                  </a:txBody>
                  <a:tcPr anchor="ctr"/>
                </a:tc>
                <a:tc>
                  <a:txBody>
                    <a:bodyPr/>
                    <a:lstStyle/>
                    <a:p>
                      <a:pPr algn="r"/>
                      <a:r>
                        <a:rPr kumimoji="1" lang="en-US" altLang="ja-JP" dirty="0"/>
                        <a:t>854,830</a:t>
                      </a:r>
                      <a:endParaRPr kumimoji="1" lang="ja-JP" altLang="en-US" dirty="0"/>
                    </a:p>
                  </a:txBody>
                  <a:tcPr anchor="ctr"/>
                </a:tc>
                <a:tc>
                  <a:txBody>
                    <a:bodyPr/>
                    <a:lstStyle/>
                    <a:p>
                      <a:pPr algn="r"/>
                      <a:r>
                        <a:rPr kumimoji="1" lang="en-US" altLang="ja-JP" dirty="0"/>
                        <a:t>1,227,043</a:t>
                      </a:r>
                      <a:endParaRPr kumimoji="1" lang="ja-JP" altLang="en-US" dirty="0"/>
                    </a:p>
                  </a:txBody>
                  <a:tcPr anchor="ctr"/>
                </a:tc>
                <a:tc>
                  <a:txBody>
                    <a:bodyPr/>
                    <a:lstStyle/>
                    <a:p>
                      <a:pPr algn="r"/>
                      <a:r>
                        <a:rPr kumimoji="1" lang="en-US" altLang="ja-JP" dirty="0"/>
                        <a:t>1,543,741</a:t>
                      </a:r>
                      <a:endParaRPr kumimoji="1" lang="ja-JP" altLang="en-US" dirty="0"/>
                    </a:p>
                  </a:txBody>
                  <a:tcPr anchor="ctr"/>
                </a:tc>
                <a:tc>
                  <a:txBody>
                    <a:bodyPr/>
                    <a:lstStyle/>
                    <a:p>
                      <a:pPr algn="r"/>
                      <a:r>
                        <a:rPr kumimoji="1" lang="en-US" altLang="ja-JP" dirty="0"/>
                        <a:t>1,476,912</a:t>
                      </a:r>
                      <a:endParaRPr kumimoji="1" lang="ja-JP" altLang="en-US" dirty="0"/>
                    </a:p>
                  </a:txBody>
                  <a:tcPr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703511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9" name="タイトル 1"/>
          <p:cNvSpPr txBox="1"/>
          <p:nvPr/>
        </p:nvSpPr>
        <p:spPr>
          <a:xfrm>
            <a:off x="480291" y="173646"/>
            <a:ext cx="10515600" cy="969818"/>
          </a:xfrm>
          <a:prstGeom prst="rect">
            <a:avLst/>
          </a:prstGeom>
        </p:spPr>
        <p:txBody>
          <a:bodyPr vert="horz" lIns="91440" tIns="45720" rIns="91440" bIns="45720" rtlCol="0" anchor="ctr">
            <a:norm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800" dirty="0">
                <a:solidFill>
                  <a:schemeClr val="accent1"/>
                </a:solidFill>
              </a:rPr>
              <a:t>2-3. </a:t>
            </a:r>
            <a:r>
              <a:rPr lang="ja-JP" altLang="en-US" sz="2800" dirty="0">
                <a:solidFill>
                  <a:schemeClr val="accent1"/>
                </a:solidFill>
              </a:rPr>
              <a:t>事業費の執行状況について</a:t>
            </a:r>
          </a:p>
        </p:txBody>
      </p:sp>
      <p:sp>
        <p:nvSpPr>
          <p:cNvPr id="1210" name="コンテンツ プレースホルダー 2"/>
          <p:cNvSpPr txBox="1"/>
          <p:nvPr/>
        </p:nvSpPr>
        <p:spPr>
          <a:xfrm>
            <a:off x="874541" y="1105242"/>
            <a:ext cx="9319491" cy="6234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500"/>
              </a:lnSpc>
              <a:buFont typeface="Arial" panose="020B0604020202020204" pitchFamily="34" charset="0"/>
              <a:buNone/>
            </a:pPr>
            <a:r>
              <a:rPr lang="ja-JP" altLang="en-US" sz="2400" b="1" u="sng" dirty="0"/>
              <a:t>＊負担金（令和６年度）</a:t>
            </a:r>
            <a:endParaRPr lang="en-US" altLang="ja-JP" sz="2400" b="1" dirty="0"/>
          </a:p>
          <a:p>
            <a:pPr marL="0" indent="0">
              <a:lnSpc>
                <a:spcPts val="3500"/>
              </a:lnSpc>
              <a:buFont typeface="Arial" panose="020B0604020202020204" pitchFamily="34" charset="0"/>
              <a:buNone/>
            </a:pPr>
            <a:endParaRPr lang="en-US" altLang="ja-JP" sz="2400" dirty="0"/>
          </a:p>
        </p:txBody>
      </p:sp>
      <p:sp>
        <p:nvSpPr>
          <p:cNvPr id="1211" name="テキスト ボックス 4"/>
          <p:cNvSpPr txBox="1"/>
          <p:nvPr/>
        </p:nvSpPr>
        <p:spPr>
          <a:xfrm>
            <a:off x="11568530" y="6267471"/>
            <a:ext cx="417409" cy="400110"/>
          </a:xfrm>
          <a:prstGeom prst="rect">
            <a:avLst/>
          </a:prstGeom>
          <a:noFill/>
        </p:spPr>
        <p:txBody>
          <a:bodyPr wrap="square" rtlCol="0">
            <a:spAutoFit/>
          </a:bodyPr>
          <a:lstStyle/>
          <a:p>
            <a:r>
              <a:rPr kumimoji="1" lang="en-US" altLang="ja-JP" sz="2000" dirty="0"/>
              <a:t>8</a:t>
            </a:r>
            <a:endParaRPr kumimoji="1" lang="ja-JP" altLang="en-US" sz="2000" dirty="0"/>
          </a:p>
        </p:txBody>
      </p:sp>
      <p:graphicFrame>
        <p:nvGraphicFramePr>
          <p:cNvPr id="1212" name="表 1"/>
          <p:cNvGraphicFramePr>
            <a:graphicFrameLocks noGrp="1"/>
          </p:cNvGraphicFramePr>
          <p:nvPr>
            <p:extLst>
              <p:ext uri="{D42A27DB-BD31-4B8C-83A1-F6EECF244321}">
                <p14:modId xmlns:p14="http://schemas.microsoft.com/office/powerpoint/2010/main" val="1648862193"/>
              </p:ext>
            </p:extLst>
          </p:nvPr>
        </p:nvGraphicFramePr>
        <p:xfrm>
          <a:off x="480291" y="1827250"/>
          <a:ext cx="8882650" cy="3819473"/>
        </p:xfrm>
        <a:graphic>
          <a:graphicData uri="http://schemas.openxmlformats.org/drawingml/2006/table">
            <a:tbl>
              <a:tblPr firstRow="1" bandRow="1">
                <a:tableStyleId>{5C22544A-7EE6-4342-B048-85BDC9FD1C3A}</a:tableStyleId>
              </a:tblPr>
              <a:tblGrid>
                <a:gridCol w="3344734">
                  <a:extLst>
                    <a:ext uri="{9D8B030D-6E8A-4147-A177-3AD203B41FA5}">
                      <a16:colId xmlns:a16="http://schemas.microsoft.com/office/drawing/2014/main" val="20000"/>
                    </a:ext>
                  </a:extLst>
                </a:gridCol>
                <a:gridCol w="3915178">
                  <a:extLst>
                    <a:ext uri="{9D8B030D-6E8A-4147-A177-3AD203B41FA5}">
                      <a16:colId xmlns:a16="http://schemas.microsoft.com/office/drawing/2014/main" val="20001"/>
                    </a:ext>
                  </a:extLst>
                </a:gridCol>
                <a:gridCol w="1622738">
                  <a:extLst>
                    <a:ext uri="{9D8B030D-6E8A-4147-A177-3AD203B41FA5}">
                      <a16:colId xmlns:a16="http://schemas.microsoft.com/office/drawing/2014/main" val="20002"/>
                    </a:ext>
                  </a:extLst>
                </a:gridCol>
              </a:tblGrid>
              <a:tr h="526503">
                <a:tc>
                  <a:txBody>
                    <a:bodyPr/>
                    <a:lstStyle/>
                    <a:p>
                      <a:pPr algn="ctr"/>
                      <a:r>
                        <a:rPr kumimoji="1" lang="ja-JP" altLang="en-US" dirty="0"/>
                        <a:t>項目</a:t>
                      </a:r>
                    </a:p>
                  </a:txBody>
                  <a:tcPr anchor="ctr"/>
                </a:tc>
                <a:tc>
                  <a:txBody>
                    <a:bodyPr/>
                    <a:lstStyle/>
                    <a:p>
                      <a:pPr algn="ctr"/>
                      <a:r>
                        <a:rPr kumimoji="1" lang="ja-JP" altLang="en-US" dirty="0"/>
                        <a:t>用途</a:t>
                      </a:r>
                    </a:p>
                  </a:txBody>
                  <a:tcPr anchor="ctr"/>
                </a:tc>
                <a:tc>
                  <a:txBody>
                    <a:bodyPr/>
                    <a:lstStyle/>
                    <a:p>
                      <a:pPr algn="ctr"/>
                      <a:r>
                        <a:rPr kumimoji="1" lang="ja-JP" altLang="en-US" dirty="0"/>
                        <a:t>令和６年度</a:t>
                      </a:r>
                      <a:endParaRPr kumimoji="1" lang="en-US" altLang="ja-JP" dirty="0"/>
                    </a:p>
                    <a:p>
                      <a:pPr algn="ctr"/>
                      <a:r>
                        <a:rPr kumimoji="1" lang="ja-JP" altLang="en-US" dirty="0"/>
                        <a:t>（</a:t>
                      </a:r>
                      <a:r>
                        <a:rPr kumimoji="1" lang="en-US" altLang="ja-JP" dirty="0"/>
                        <a:t>4</a:t>
                      </a:r>
                      <a:r>
                        <a:rPr kumimoji="1" lang="ja-JP" altLang="en-US" dirty="0"/>
                        <a:t>～</a:t>
                      </a:r>
                      <a:r>
                        <a:rPr kumimoji="1" lang="en-US" altLang="ja-JP" dirty="0"/>
                        <a:t>1</a:t>
                      </a:r>
                      <a:r>
                        <a:rPr kumimoji="1" lang="ja-JP" altLang="en-US" dirty="0"/>
                        <a:t>月）</a:t>
                      </a:r>
                    </a:p>
                  </a:txBody>
                  <a:tcPr anchor="ctr"/>
                </a:tc>
                <a:extLst>
                  <a:ext uri="{0D108BD9-81ED-4DB2-BD59-A6C34878D82A}">
                    <a16:rowId xmlns:a16="http://schemas.microsoft.com/office/drawing/2014/main" val="10000"/>
                  </a:ext>
                </a:extLst>
              </a:tr>
              <a:tr h="618186">
                <a:tc>
                  <a:txBody>
                    <a:bodyPr/>
                    <a:lstStyle/>
                    <a:p>
                      <a:pPr algn="l"/>
                      <a:r>
                        <a:rPr kumimoji="1" lang="ja-JP" altLang="en-US" dirty="0"/>
                        <a:t>１　冒険遊び場運営費</a:t>
                      </a:r>
                    </a:p>
                  </a:txBody>
                  <a:tcPr anchor="ctr"/>
                </a:tc>
                <a:tc>
                  <a:txBody>
                    <a:bodyPr/>
                    <a:lstStyle/>
                    <a:p>
                      <a:pPr algn="l"/>
                      <a:r>
                        <a:rPr kumimoji="1" lang="ja-JP" altLang="en-US" sz="1600" dirty="0"/>
                        <a:t>施設運営に係る人件費や消耗品費等</a:t>
                      </a:r>
                      <a:endParaRPr kumimoji="1" lang="en-US" altLang="ja-JP" sz="1600" dirty="0"/>
                    </a:p>
                  </a:txBody>
                  <a:tcPr anchor="ctr"/>
                </a:tc>
                <a:tc>
                  <a:txBody>
                    <a:bodyPr/>
                    <a:lstStyle/>
                    <a:p>
                      <a:pPr algn="r"/>
                      <a:r>
                        <a:rPr kumimoji="1" lang="en-US" altLang="ja-JP" dirty="0"/>
                        <a:t>6,490,420</a:t>
                      </a:r>
                      <a:r>
                        <a:rPr kumimoji="1" lang="ja-JP" altLang="en-US" dirty="0"/>
                        <a:t>円</a:t>
                      </a:r>
                    </a:p>
                  </a:txBody>
                  <a:tcPr anchor="ctr"/>
                </a:tc>
                <a:extLst>
                  <a:ext uri="{0D108BD9-81ED-4DB2-BD59-A6C34878D82A}">
                    <a16:rowId xmlns:a16="http://schemas.microsoft.com/office/drawing/2014/main" val="10001"/>
                  </a:ext>
                </a:extLst>
              </a:tr>
              <a:tr h="597254">
                <a:tc>
                  <a:txBody>
                    <a:bodyPr/>
                    <a:lstStyle/>
                    <a:p>
                      <a:pPr algn="l"/>
                      <a:r>
                        <a:rPr kumimoji="1" lang="ja-JP" altLang="en-US" dirty="0"/>
                        <a:t>２　子育て支援行事費</a:t>
                      </a:r>
                    </a:p>
                  </a:txBody>
                  <a:tcPr anchor="ctr"/>
                </a:tc>
                <a:tc>
                  <a:txBody>
                    <a:bodyPr/>
                    <a:lstStyle/>
                    <a:p>
                      <a:pPr algn="l"/>
                      <a:r>
                        <a:rPr kumimoji="1" lang="ja-JP" altLang="en-US" sz="1600" dirty="0"/>
                        <a:t>月</a:t>
                      </a:r>
                      <a:r>
                        <a:rPr kumimoji="1" lang="en-US" altLang="ja-JP" sz="1600" dirty="0"/>
                        <a:t>1</a:t>
                      </a:r>
                      <a:r>
                        <a:rPr kumimoji="1" lang="ja-JP" altLang="en-US" sz="1600" dirty="0"/>
                        <a:t>回以上実施する未就学児向けイベントに係る費用</a:t>
                      </a:r>
                    </a:p>
                  </a:txBody>
                  <a:tcPr anchor="ctr"/>
                </a:tc>
                <a:tc>
                  <a:txBody>
                    <a:bodyPr/>
                    <a:lstStyle/>
                    <a:p>
                      <a:pPr algn="r"/>
                      <a:r>
                        <a:rPr kumimoji="1" lang="en-US" altLang="ja-JP" dirty="0"/>
                        <a:t>32,000</a:t>
                      </a:r>
                      <a:r>
                        <a:rPr kumimoji="1" lang="ja-JP" altLang="en-US" dirty="0"/>
                        <a:t>円</a:t>
                      </a:r>
                    </a:p>
                  </a:txBody>
                  <a:tcPr anchor="ctr"/>
                </a:tc>
                <a:extLst>
                  <a:ext uri="{0D108BD9-81ED-4DB2-BD59-A6C34878D82A}">
                    <a16:rowId xmlns:a16="http://schemas.microsoft.com/office/drawing/2014/main" val="10002"/>
                  </a:ext>
                </a:extLst>
              </a:tr>
              <a:tr h="641597">
                <a:tc>
                  <a:txBody>
                    <a:bodyPr/>
                    <a:lstStyle/>
                    <a:p>
                      <a:pPr algn="l"/>
                      <a:r>
                        <a:rPr kumimoji="1" lang="ja-JP" altLang="en-US" dirty="0"/>
                        <a:t>３　地域交流行事費</a:t>
                      </a:r>
                    </a:p>
                  </a:txBody>
                  <a:tcPr anchor="ctr"/>
                </a:tc>
                <a:tc>
                  <a:txBody>
                    <a:bodyPr/>
                    <a:lstStyle/>
                    <a:p>
                      <a:pPr algn="l"/>
                      <a:r>
                        <a:rPr kumimoji="1" lang="ja-JP" altLang="en-US" sz="1600" dirty="0"/>
                        <a:t>年</a:t>
                      </a:r>
                      <a:r>
                        <a:rPr kumimoji="1" lang="en-US" altLang="ja-JP" sz="1600" dirty="0"/>
                        <a:t>1</a:t>
                      </a:r>
                      <a:r>
                        <a:rPr kumimoji="1" lang="ja-JP" altLang="en-US" sz="1600" dirty="0"/>
                        <a:t>回程度開催する地域イベントに係る費用</a:t>
                      </a:r>
                    </a:p>
                  </a:txBody>
                  <a:tcPr anchor="ctr"/>
                </a:tc>
                <a:tc>
                  <a:txBody>
                    <a:bodyPr/>
                    <a:lstStyle/>
                    <a:p>
                      <a:pPr algn="r"/>
                      <a:r>
                        <a:rPr kumimoji="1" lang="en-US" altLang="ja-JP" dirty="0"/>
                        <a:t>22,771</a:t>
                      </a:r>
                      <a:r>
                        <a:rPr kumimoji="1" lang="ja-JP" altLang="en-US" dirty="0"/>
                        <a:t>円</a:t>
                      </a:r>
                    </a:p>
                  </a:txBody>
                  <a:tcPr anchor="ctr"/>
                </a:tc>
                <a:extLst>
                  <a:ext uri="{0D108BD9-81ED-4DB2-BD59-A6C34878D82A}">
                    <a16:rowId xmlns:a16="http://schemas.microsoft.com/office/drawing/2014/main" val="10003"/>
                  </a:ext>
                </a:extLst>
              </a:tr>
              <a:tr h="66117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a:t>４　出張型冒険遊び場開催費</a:t>
                      </a:r>
                    </a:p>
                  </a:txBody>
                  <a:tcPr anchor="ctr"/>
                </a:tc>
                <a:tc>
                  <a:txBody>
                    <a:bodyPr/>
                    <a:lstStyle/>
                    <a:p>
                      <a:pPr algn="l"/>
                      <a:r>
                        <a:rPr kumimoji="1" lang="ja-JP" altLang="en-US" sz="1600" dirty="0"/>
                        <a:t>市内公園等で開催する冒険遊び場に係る費用</a:t>
                      </a:r>
                    </a:p>
                  </a:txBody>
                  <a:tcPr anchor="ctr"/>
                </a:tc>
                <a:tc>
                  <a:txBody>
                    <a:bodyPr/>
                    <a:lstStyle/>
                    <a:p>
                      <a:pPr algn="r"/>
                      <a:r>
                        <a:rPr kumimoji="1" lang="en-US" altLang="ja-JP" dirty="0"/>
                        <a:t>221,970</a:t>
                      </a:r>
                      <a:r>
                        <a:rPr kumimoji="1" lang="ja-JP" altLang="en-US" dirty="0"/>
                        <a:t>円</a:t>
                      </a:r>
                    </a:p>
                  </a:txBody>
                  <a:tcPr anchor="ctr"/>
                </a:tc>
                <a:extLst>
                  <a:ext uri="{0D108BD9-81ED-4DB2-BD59-A6C34878D82A}">
                    <a16:rowId xmlns:a16="http://schemas.microsoft.com/office/drawing/2014/main" val="10004"/>
                  </a:ext>
                </a:extLst>
              </a:tr>
              <a:tr h="661178">
                <a:tc>
                  <a:txBody>
                    <a:bodyPr/>
                    <a:lstStyle/>
                    <a:p>
                      <a:pPr algn="ctr"/>
                      <a:r>
                        <a:rPr kumimoji="1" lang="ja-JP" altLang="en-US" dirty="0"/>
                        <a:t>合計</a:t>
                      </a:r>
                    </a:p>
                  </a:txBody>
                  <a:tcPr anchor="ctr"/>
                </a:tc>
                <a:tc>
                  <a:txBody>
                    <a:bodyPr/>
                    <a:lstStyle/>
                    <a:p>
                      <a:pPr algn="r"/>
                      <a:endParaRPr kumimoji="1" lang="ja-JP" altLang="en-US" sz="1600" dirty="0"/>
                    </a:p>
                  </a:txBody>
                  <a:tcPr anchor="ctr"/>
                </a:tc>
                <a:tc>
                  <a:txBody>
                    <a:bodyPr/>
                    <a:lstStyle/>
                    <a:p>
                      <a:pPr algn="r"/>
                      <a:r>
                        <a:rPr kumimoji="1" lang="en-US" altLang="ja-JP" dirty="0"/>
                        <a:t>6,767,611</a:t>
                      </a:r>
                      <a:r>
                        <a:rPr kumimoji="1" lang="ja-JP" altLang="en-US" dirty="0"/>
                        <a:t>円</a:t>
                      </a: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44474111"/>
      </p:ext>
    </p:extLst>
  </p:cSld>
  <p:clrMapOvr>
    <a:masterClrMapping/>
  </p:clrMapOvr>
</p:sld>
</file>

<file path=ppt/theme/theme1.xml><?xml version="1.0" encoding="utf-8"?>
<a:theme xmlns:a="http://schemas.openxmlformats.org/drawingml/2006/main" name="ファセット">
  <a:themeElements>
    <a:clrScheme name="デザート">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ファセット">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tileRect/>
        </a:gradFill>
        <a:gradFill rotWithShape="1">
          <a:gsLst>
            <a:gs pos="0">
              <a:schemeClr val="phClr">
                <a:tint val="96000"/>
              </a:schemeClr>
            </a:gs>
            <a:gs pos="78000">
              <a:schemeClr val="phClr">
                <a:shade val="94000"/>
                <a:lumMod val="94000"/>
              </a:schemeClr>
            </a:gs>
          </a:gsLst>
          <a:lin ang="5400000" scaled="0"/>
          <a:tileRect/>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tileRect/>
        </a:gradFill>
        <a:gradFill rotWithShape="1">
          <a:gsLst>
            <a:gs pos="0">
              <a:schemeClr val="phClr">
                <a:tint val="90000"/>
                <a:lumMod val="110000"/>
              </a:schemeClr>
            </a:gs>
            <a:gs pos="100000">
              <a:schemeClr val="phClr">
                <a:shade val="94000"/>
                <a:lumMod val="96000"/>
              </a:schemeClr>
            </a:gs>
          </a:gsLst>
          <a:path path="circle">
            <a:fillToRect l="50000" t="50000" r="100000" b="10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8594</TotalTime>
  <Words>1446</Words>
  <Application>Microsoft Office PowerPoint</Application>
  <PresentationFormat>ワイド画面</PresentationFormat>
  <Paragraphs>365</Paragraphs>
  <Slides>15</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15</vt:i4>
      </vt:variant>
    </vt:vector>
  </HeadingPairs>
  <TitlesOfParts>
    <vt:vector size="23" baseType="lpstr">
      <vt:lpstr>ＭＳ ゴシック</vt:lpstr>
      <vt:lpstr>メイリオ</vt:lpstr>
      <vt:lpstr>游ゴシック</vt:lpstr>
      <vt:lpstr>Arial</vt:lpstr>
      <vt:lpstr>Trebuchet MS</vt:lpstr>
      <vt:lpstr>Verdana</vt:lpstr>
      <vt:lpstr>Wingdings 3</vt:lpstr>
      <vt:lpstr>ファセット</vt:lpstr>
      <vt:lpstr>令和６年度 鎌倉市冒険遊び場協働運営事業について</vt:lpstr>
      <vt:lpstr>1-1. 利用者数（月合計）　　　　　　　　　　　　　　　　平均利用者数806人/月</vt:lpstr>
      <vt:lpstr>1-1. 利用者数（月合計）</vt:lpstr>
      <vt:lpstr>1-2. 利用者数（一日平均）</vt:lpstr>
      <vt:lpstr>1-4. 利用者数（地域別月平均）</vt:lpstr>
      <vt:lpstr>1-4. 利用者数（午前・午後別）　※令和６年４～1月</vt:lpstr>
      <vt:lpstr>PowerPoint プレゼンテーション</vt:lpstr>
      <vt:lpstr>PowerPoint プレゼンテーション</vt:lpstr>
      <vt:lpstr>PowerPoint プレゼンテーション</vt:lpstr>
      <vt:lpstr>PowerPoint プレゼンテーション</vt:lpstr>
      <vt:lpstr>鎌倉市こども計画の内包イメージ</vt:lpstr>
      <vt:lpstr>計画の基本的な考え方</vt:lpstr>
      <vt:lpstr>PowerPoint プレゼンテーション</vt:lpstr>
      <vt:lpstr>鎌倉市こども計画における鎌倉市冒険遊び場協働運営事業の位置づけ</vt:lpstr>
      <vt:lpstr>今後の目標と取組について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鎌倉市冒険遊び場協働運営事業推進検討</dc:title>
  <dc:creator>user</dc:creator>
  <cp:lastModifiedBy>MSPC043</cp:lastModifiedBy>
  <cp:revision>489</cp:revision>
  <cp:lastPrinted>2025-03-24T23:37:34Z</cp:lastPrinted>
  <dcterms:created xsi:type="dcterms:W3CDTF">2020-12-15T09:08:57Z</dcterms:created>
  <dcterms:modified xsi:type="dcterms:W3CDTF">2025-03-25T00:03:03Z</dcterms:modified>
</cp:coreProperties>
</file>