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7" r:id="rId2"/>
    <p:sldId id="260" r:id="rId3"/>
    <p:sldId id="268" r:id="rId4"/>
    <p:sldId id="269" r:id="rId5"/>
    <p:sldId id="273" r:id="rId6"/>
    <p:sldId id="270" r:id="rId7"/>
    <p:sldId id="274" r:id="rId8"/>
    <p:sldId id="258" r:id="rId9"/>
    <p:sldId id="261" r:id="rId10"/>
    <p:sldId id="272" r:id="rId11"/>
    <p:sldId id="271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dirty="0"/>
              <a:t>利用者数　推移</a:t>
            </a:r>
            <a:r>
              <a:rPr lang="ja-JP" altLang="en-US" dirty="0"/>
              <a:t>　（月合計）</a:t>
            </a:r>
            <a:endParaRPr 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令和元年度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11月</c:v>
                </c:pt>
                <c:pt idx="1">
                  <c:v>12月</c:v>
                </c:pt>
                <c:pt idx="2">
                  <c:v>1月</c:v>
                </c:pt>
                <c:pt idx="3">
                  <c:v>2月</c:v>
                </c:pt>
                <c:pt idx="4">
                  <c:v>3月</c:v>
                </c:pt>
                <c:pt idx="5">
                  <c:v>4月</c:v>
                </c:pt>
                <c:pt idx="6">
                  <c:v>5月</c:v>
                </c:pt>
                <c:pt idx="7">
                  <c:v>6月</c:v>
                </c:pt>
                <c:pt idx="8">
                  <c:v>7月</c:v>
                </c:pt>
                <c:pt idx="9">
                  <c:v>8月</c:v>
                </c:pt>
                <c:pt idx="10">
                  <c:v>9月</c:v>
                </c:pt>
                <c:pt idx="11">
                  <c:v>10月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400</c:v>
                </c:pt>
                <c:pt idx="1">
                  <c:v>414</c:v>
                </c:pt>
                <c:pt idx="2">
                  <c:v>265</c:v>
                </c:pt>
                <c:pt idx="3">
                  <c:v>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5C-483C-96EE-59E14A0EDE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令和２年度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1CA44B8-C207-40CE-8D6A-0CFED460E3EF}" type="VALUE">
                      <a:rPr lang="en-US" altLang="ja-JP" sz="120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62B-41C8-9340-00990926DA97}"/>
                </c:ext>
              </c:extLst>
            </c:dLbl>
            <c:dLbl>
              <c:idx val="1"/>
              <c:layout>
                <c:manualLayout>
                  <c:x val="5.282093422556324E-3"/>
                  <c:y val="1.2514497602044797E-2"/>
                </c:manualLayout>
              </c:layout>
              <c:tx>
                <c:rich>
                  <a:bodyPr/>
                  <a:lstStyle/>
                  <a:p>
                    <a:fld id="{FC03330B-1AE8-4EE6-BB45-17101BED80A8}" type="VALUE">
                      <a:rPr lang="en-US" altLang="ja-JP" sz="120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AD9-4B57-951C-965135CE946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4D9D26D-F42F-4746-A971-F17B3A257278}" type="VALUE">
                      <a:rPr lang="en-US" altLang="ja-JP" sz="120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62B-41C8-9340-00990926DA9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52813B8-90AD-45E5-922B-6537C8291434}" type="VALUE">
                      <a:rPr lang="en-US" altLang="ja-JP" sz="120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62B-41C8-9340-00990926DA9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0FBA4EF-E049-48F9-9050-3A1F131C4CF0}" type="VALUE">
                      <a:rPr lang="en-US" altLang="ja-JP" sz="120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62B-41C8-9340-00990926DA9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F72AAEC4-893C-4A2F-98C4-A8B603F7790C}" type="VALUE">
                      <a:rPr lang="en-US" altLang="ja-JP" sz="120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62B-41C8-9340-00990926DA9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CDB13F3E-7819-403B-BCCC-054B51AFB48D}" type="VALUE">
                      <a:rPr lang="en-US" altLang="ja-JP" sz="120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62B-41C8-9340-00990926DA97}"/>
                </c:ext>
              </c:extLst>
            </c:dLbl>
            <c:dLbl>
              <c:idx val="9"/>
              <c:layout>
                <c:manualLayout>
                  <c:x val="-6.6026167781954356E-3"/>
                  <c:y val="7.5086985612269333E-3"/>
                </c:manualLayout>
              </c:layout>
              <c:tx>
                <c:rich>
                  <a:bodyPr/>
                  <a:lstStyle/>
                  <a:p>
                    <a:fld id="{CB11585B-A297-45B9-991F-275BEA1B55AB}" type="VALUE">
                      <a:rPr lang="en-US" altLang="ja-JP" sz="120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95A-4AF7-9F4C-09614FC3C25A}"/>
                </c:ext>
              </c:extLst>
            </c:dLbl>
            <c:dLbl>
              <c:idx val="10"/>
              <c:layout>
                <c:manualLayout>
                  <c:x val="-8.2849153498793307E-3"/>
                  <c:y val="1.3401560996941068E-2"/>
                </c:manualLayout>
              </c:layout>
              <c:tx>
                <c:rich>
                  <a:bodyPr/>
                  <a:lstStyle/>
                  <a:p>
                    <a:fld id="{85B48B9A-BC4F-416C-BA82-68C56EEED82C}" type="VALUE">
                      <a:rPr lang="en-US" altLang="ja-JP" sz="120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AD9-4B57-951C-965135CE9468}"/>
                </c:ext>
              </c:extLst>
            </c:dLbl>
            <c:dLbl>
              <c:idx val="11"/>
              <c:layout>
                <c:manualLayout>
                  <c:x val="-1.3205233556390871E-3"/>
                  <c:y val="2.5028995204089779E-3"/>
                </c:manualLayout>
              </c:layout>
              <c:tx>
                <c:rich>
                  <a:bodyPr/>
                  <a:lstStyle/>
                  <a:p>
                    <a:fld id="{62904830-0DF9-4EE7-BCDE-8E2562991958}" type="VALUE">
                      <a:rPr lang="en-US" altLang="ja-JP" sz="120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AD9-4B57-951C-965135CE9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11月</c:v>
                </c:pt>
                <c:pt idx="1">
                  <c:v>12月</c:v>
                </c:pt>
                <c:pt idx="2">
                  <c:v>1月</c:v>
                </c:pt>
                <c:pt idx="3">
                  <c:v>2月</c:v>
                </c:pt>
                <c:pt idx="4">
                  <c:v>3月</c:v>
                </c:pt>
                <c:pt idx="5">
                  <c:v>4月</c:v>
                </c:pt>
                <c:pt idx="6">
                  <c:v>5月</c:v>
                </c:pt>
                <c:pt idx="7">
                  <c:v>6月</c:v>
                </c:pt>
                <c:pt idx="8">
                  <c:v>7月</c:v>
                </c:pt>
                <c:pt idx="9">
                  <c:v>8月</c:v>
                </c:pt>
                <c:pt idx="10">
                  <c:v>9月</c:v>
                </c:pt>
                <c:pt idx="11">
                  <c:v>10月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339</c:v>
                </c:pt>
                <c:pt idx="1">
                  <c:v>343</c:v>
                </c:pt>
                <c:pt idx="2">
                  <c:v>352</c:v>
                </c:pt>
                <c:pt idx="3">
                  <c:v>286</c:v>
                </c:pt>
                <c:pt idx="4">
                  <c:v>310</c:v>
                </c:pt>
                <c:pt idx="7">
                  <c:v>87</c:v>
                </c:pt>
                <c:pt idx="8">
                  <c:v>245</c:v>
                </c:pt>
                <c:pt idx="9">
                  <c:v>662</c:v>
                </c:pt>
                <c:pt idx="10">
                  <c:v>399</c:v>
                </c:pt>
                <c:pt idx="11">
                  <c:v>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5C-483C-96EE-59E14A0EDE9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令和３年度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320523355639087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F4-4EF2-A33E-603650012119}"/>
                </c:ext>
              </c:extLst>
            </c:dLbl>
            <c:dLbl>
              <c:idx val="9"/>
              <c:layout>
                <c:manualLayout>
                  <c:x val="3.961570066917261E-3"/>
                  <c:y val="2.50289952040897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F4-4EF2-A33E-603650012119}"/>
                </c:ext>
              </c:extLst>
            </c:dLbl>
            <c:dLbl>
              <c:idx val="10"/>
              <c:layout>
                <c:manualLayout>
                  <c:x val="7.9231401338346191E-3"/>
                  <c:y val="5.00579904081786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F4-4EF2-A33E-603650012119}"/>
                </c:ext>
              </c:extLst>
            </c:dLbl>
            <c:dLbl>
              <c:idx val="11"/>
              <c:layout>
                <c:manualLayout>
                  <c:x val="6.6026167781952413E-3"/>
                  <c:y val="-9.177192225791872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F4-4EF2-A33E-6036500121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11月</c:v>
                </c:pt>
                <c:pt idx="1">
                  <c:v>12月</c:v>
                </c:pt>
                <c:pt idx="2">
                  <c:v>1月</c:v>
                </c:pt>
                <c:pt idx="3">
                  <c:v>2月</c:v>
                </c:pt>
                <c:pt idx="4">
                  <c:v>3月</c:v>
                </c:pt>
                <c:pt idx="5">
                  <c:v>4月</c:v>
                </c:pt>
                <c:pt idx="6">
                  <c:v>5月</c:v>
                </c:pt>
                <c:pt idx="7">
                  <c:v>6月</c:v>
                </c:pt>
                <c:pt idx="8">
                  <c:v>7月</c:v>
                </c:pt>
                <c:pt idx="9">
                  <c:v>8月</c:v>
                </c:pt>
                <c:pt idx="10">
                  <c:v>9月</c:v>
                </c:pt>
                <c:pt idx="11">
                  <c:v>10月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441</c:v>
                </c:pt>
                <c:pt idx="5">
                  <c:v>344</c:v>
                </c:pt>
                <c:pt idx="6">
                  <c:v>278</c:v>
                </c:pt>
                <c:pt idx="7">
                  <c:v>682</c:v>
                </c:pt>
                <c:pt idx="8">
                  <c:v>752</c:v>
                </c:pt>
                <c:pt idx="9">
                  <c:v>909</c:v>
                </c:pt>
                <c:pt idx="10">
                  <c:v>434</c:v>
                </c:pt>
                <c:pt idx="11">
                  <c:v>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91-4DCB-B453-3C82AB06D9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7742872"/>
        <c:axId val="467743200"/>
      </c:barChart>
      <c:catAx>
        <c:axId val="467742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743200"/>
        <c:crosses val="autoZero"/>
        <c:auto val="1"/>
        <c:lblAlgn val="ctr"/>
        <c:lblOffset val="100"/>
        <c:noMultiLvlLbl val="0"/>
      </c:catAx>
      <c:valAx>
        <c:axId val="467743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742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31810866950617317"/>
          <c:y val="0.92609036255583488"/>
          <c:w val="0.40231896378636262"/>
          <c:h val="5.52951598456085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/>
              <a:t>利用者数　推移　（一日平均）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5.2039914291103682E-2"/>
          <c:y val="0.14052608246641551"/>
          <c:w val="0.93536379213897503"/>
          <c:h val="0.688738029166616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令和元年度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11月</c:v>
                </c:pt>
                <c:pt idx="1">
                  <c:v>12月</c:v>
                </c:pt>
                <c:pt idx="2">
                  <c:v>1月</c:v>
                </c:pt>
                <c:pt idx="3">
                  <c:v>2月</c:v>
                </c:pt>
                <c:pt idx="4">
                  <c:v>3月</c:v>
                </c:pt>
                <c:pt idx="5">
                  <c:v>4月</c:v>
                </c:pt>
                <c:pt idx="6">
                  <c:v>5月</c:v>
                </c:pt>
                <c:pt idx="7">
                  <c:v>6月</c:v>
                </c:pt>
                <c:pt idx="8">
                  <c:v>7月</c:v>
                </c:pt>
                <c:pt idx="9">
                  <c:v>8月</c:v>
                </c:pt>
                <c:pt idx="10">
                  <c:v>9月</c:v>
                </c:pt>
                <c:pt idx="11">
                  <c:v>10月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44</c:v>
                </c:pt>
                <c:pt idx="1">
                  <c:v>26</c:v>
                </c:pt>
                <c:pt idx="2">
                  <c:v>18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68-4A5C-883D-2323FE5F16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令和２年度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11月</c:v>
                </c:pt>
                <c:pt idx="1">
                  <c:v>12月</c:v>
                </c:pt>
                <c:pt idx="2">
                  <c:v>1月</c:v>
                </c:pt>
                <c:pt idx="3">
                  <c:v>2月</c:v>
                </c:pt>
                <c:pt idx="4">
                  <c:v>3月</c:v>
                </c:pt>
                <c:pt idx="5">
                  <c:v>4月</c:v>
                </c:pt>
                <c:pt idx="6">
                  <c:v>5月</c:v>
                </c:pt>
                <c:pt idx="7">
                  <c:v>6月</c:v>
                </c:pt>
                <c:pt idx="8">
                  <c:v>7月</c:v>
                </c:pt>
                <c:pt idx="9">
                  <c:v>8月</c:v>
                </c:pt>
                <c:pt idx="10">
                  <c:v>9月</c:v>
                </c:pt>
                <c:pt idx="11">
                  <c:v>10月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</c:v>
                </c:pt>
                <c:pt idx="1">
                  <c:v>21</c:v>
                </c:pt>
                <c:pt idx="2">
                  <c:v>22</c:v>
                </c:pt>
                <c:pt idx="3">
                  <c:v>19</c:v>
                </c:pt>
                <c:pt idx="4">
                  <c:v>18</c:v>
                </c:pt>
                <c:pt idx="7">
                  <c:v>10</c:v>
                </c:pt>
                <c:pt idx="8">
                  <c:v>15</c:v>
                </c:pt>
                <c:pt idx="9">
                  <c:v>39</c:v>
                </c:pt>
                <c:pt idx="10">
                  <c:v>23</c:v>
                </c:pt>
                <c:pt idx="1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68-4A5C-883D-2323FE5F16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令和３年度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11月</c:v>
                </c:pt>
                <c:pt idx="1">
                  <c:v>12月</c:v>
                </c:pt>
                <c:pt idx="2">
                  <c:v>1月</c:v>
                </c:pt>
                <c:pt idx="3">
                  <c:v>2月</c:v>
                </c:pt>
                <c:pt idx="4">
                  <c:v>3月</c:v>
                </c:pt>
                <c:pt idx="5">
                  <c:v>4月</c:v>
                </c:pt>
                <c:pt idx="6">
                  <c:v>5月</c:v>
                </c:pt>
                <c:pt idx="7">
                  <c:v>6月</c:v>
                </c:pt>
                <c:pt idx="8">
                  <c:v>7月</c:v>
                </c:pt>
                <c:pt idx="9">
                  <c:v>8月</c:v>
                </c:pt>
                <c:pt idx="10">
                  <c:v>9月</c:v>
                </c:pt>
                <c:pt idx="11">
                  <c:v>10月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28</c:v>
                </c:pt>
                <c:pt idx="5">
                  <c:v>20</c:v>
                </c:pt>
                <c:pt idx="6">
                  <c:v>16</c:v>
                </c:pt>
                <c:pt idx="7">
                  <c:v>38</c:v>
                </c:pt>
                <c:pt idx="8">
                  <c:v>50</c:v>
                </c:pt>
                <c:pt idx="9">
                  <c:v>53</c:v>
                </c:pt>
                <c:pt idx="10">
                  <c:v>26</c:v>
                </c:pt>
                <c:pt idx="1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68-4A5C-883D-2323FE5F16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60167784"/>
        <c:axId val="260167456"/>
      </c:barChart>
      <c:catAx>
        <c:axId val="26016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0167456"/>
        <c:crosses val="autoZero"/>
        <c:auto val="1"/>
        <c:lblAlgn val="ctr"/>
        <c:lblOffset val="100"/>
        <c:noMultiLvlLbl val="0"/>
      </c:catAx>
      <c:valAx>
        <c:axId val="260167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016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令和２年度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月）</a:t>
            </a:r>
            <a:endParaRPr lang="zh-CN" altLang="en-US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2853242585113873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4422981338671038"/>
          <c:y val="0.19080318983929059"/>
          <c:w val="0.49208185146074895"/>
          <c:h val="0.659361904853802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令和２年度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3AF0-42A5-A164-5E229B66E1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F0-42A5-A164-5E229B66E1F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AF0-42A5-A164-5E229B66E1F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F0-42A5-A164-5E229B66E1F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3AF0-42A5-A164-5E229B66E1F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F0-42A5-A164-5E229B66E1F4}"/>
              </c:ext>
            </c:extLst>
          </c:dPt>
          <c:dLbls>
            <c:dLbl>
              <c:idx val="0"/>
              <c:layout>
                <c:manualLayout>
                  <c:x val="2.2792022792022793E-2"/>
                  <c:y val="3.025210084033613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F0-42A5-A164-5E229B66E1F4}"/>
                </c:ext>
              </c:extLst>
            </c:dLbl>
            <c:dLbl>
              <c:idx val="1"/>
              <c:layout>
                <c:manualLayout>
                  <c:x val="4.5454367979301108E-2"/>
                  <c:y val="-3.128823133417812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AF0-42A5-A164-5E229B66E1F4}"/>
                </c:ext>
              </c:extLst>
            </c:dLbl>
            <c:dLbl>
              <c:idx val="2"/>
              <c:layout>
                <c:manualLayout>
                  <c:x val="0"/>
                  <c:y val="2.689075630252097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F0-42A5-A164-5E229B66E1F4}"/>
                </c:ext>
              </c:extLst>
            </c:dLbl>
            <c:dLbl>
              <c:idx val="3"/>
              <c:layout>
                <c:manualLayout>
                  <c:x val="-8.5470085470085479E-3"/>
                  <c:y val="1.344537815126050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F0-42A5-A164-5E229B66E1F4}"/>
                </c:ext>
              </c:extLst>
            </c:dLbl>
            <c:dLbl>
              <c:idx val="4"/>
              <c:layout>
                <c:manualLayout>
                  <c:x val="5.6980056980056983E-3"/>
                  <c:y val="-1.008403361344539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F0-42A5-A164-5E229B66E1F4}"/>
                </c:ext>
              </c:extLst>
            </c:dLbl>
            <c:dLbl>
              <c:idx val="5"/>
              <c:layout>
                <c:manualLayout>
                  <c:x val="2.7065527065527013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F0-42A5-A164-5E229B66E1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鎌倉</c:v>
                </c:pt>
                <c:pt idx="1">
                  <c:v>深沢</c:v>
                </c:pt>
                <c:pt idx="2">
                  <c:v>腰越</c:v>
                </c:pt>
                <c:pt idx="3">
                  <c:v>大船</c:v>
                </c:pt>
                <c:pt idx="4">
                  <c:v>玉縄</c:v>
                </c:pt>
                <c:pt idx="5">
                  <c:v>市外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24</c:v>
                </c:pt>
                <c:pt idx="1">
                  <c:v>249</c:v>
                </c:pt>
                <c:pt idx="2">
                  <c:v>20</c:v>
                </c:pt>
                <c:pt idx="3">
                  <c:v>18</c:v>
                </c:pt>
                <c:pt idx="4">
                  <c:v>6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F0-42A5-A164-5E229B66E1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令和３年度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月）</a:t>
            </a: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c:rich>
      </c:tx>
      <c:layout>
        <c:manualLayout>
          <c:xMode val="edge"/>
          <c:yMode val="edge"/>
          <c:x val="0.29205927676614846"/>
          <c:y val="1.45758745824130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79477401774836"/>
          <c:y val="0.21763350835817658"/>
          <c:w val="0.5817569017655011"/>
          <c:h val="0.6117387483543433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令和３年度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D11B-40C4-9DC4-15A46D5700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1B-40C4-9DC4-15A46D5700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D11B-40C4-9DC4-15A46D57005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11B-40C4-9DC4-15A46D57005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1B-40C4-9DC4-15A46D57005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D11B-40C4-9DC4-15A46D570052}"/>
              </c:ext>
            </c:extLst>
          </c:dPt>
          <c:dLbls>
            <c:dLbl>
              <c:idx val="0"/>
              <c:layout>
                <c:manualLayout>
                  <c:x val="1.6433325156721891E-2"/>
                  <c:y val="2.970647103381932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1B-40C4-9DC4-15A46D570052}"/>
                </c:ext>
              </c:extLst>
            </c:dLbl>
            <c:dLbl>
              <c:idx val="1"/>
              <c:layout>
                <c:manualLayout>
                  <c:x val="0.3380569746525664"/>
                  <c:y val="-4.83178196646077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1B-40C4-9DC4-15A46D570052}"/>
                </c:ext>
              </c:extLst>
            </c:dLbl>
            <c:dLbl>
              <c:idx val="2"/>
              <c:layout>
                <c:manualLayout>
                  <c:x val="-7.0428536385951382E-2"/>
                  <c:y val="7.788575937593268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1B-40C4-9DC4-15A46D570052}"/>
                </c:ext>
              </c:extLst>
            </c:dLbl>
            <c:dLbl>
              <c:idx val="3"/>
              <c:layout>
                <c:manualLayout>
                  <c:x val="-5.1647593349697693E-2"/>
                  <c:y val="3.456048989591618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B-40C4-9DC4-15A46D570052}"/>
                </c:ext>
              </c:extLst>
            </c:dLbl>
            <c:dLbl>
              <c:idx val="4"/>
              <c:layout>
                <c:manualLayout>
                  <c:x val="-3.9909503952039134E-2"/>
                  <c:y val="6.129919062753701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1B-40C4-9DC4-15A46D570052}"/>
                </c:ext>
              </c:extLst>
            </c:dLbl>
            <c:dLbl>
              <c:idx val="5"/>
              <c:layout>
                <c:manualLayout>
                  <c:x val="6.1038064867824489E-2"/>
                  <c:y val="-8.653973263992547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1B-40C4-9DC4-15A46D570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鎌倉</c:v>
                </c:pt>
                <c:pt idx="1">
                  <c:v>深沢</c:v>
                </c:pt>
                <c:pt idx="2">
                  <c:v>腰越</c:v>
                </c:pt>
                <c:pt idx="3">
                  <c:v>大船</c:v>
                </c:pt>
                <c:pt idx="4">
                  <c:v>玉縄</c:v>
                </c:pt>
                <c:pt idx="5">
                  <c:v>市外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65</c:v>
                </c:pt>
                <c:pt idx="1">
                  <c:v>360</c:v>
                </c:pt>
                <c:pt idx="2">
                  <c:v>8</c:v>
                </c:pt>
                <c:pt idx="3">
                  <c:v>15</c:v>
                </c:pt>
                <c:pt idx="4">
                  <c:v>8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1B-40C4-9DC4-15A46D5700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46900543630664"/>
          <c:y val="0.90019093795964433"/>
          <c:w val="0.61610883630430224"/>
          <c:h val="4.87819954231648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0.06099</cdr:y>
    </cdr:from>
    <cdr:to>
      <cdr:x>0.06875</cdr:x>
      <cdr:y>0.11019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0" y="291379"/>
          <a:ext cx="762432" cy="235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400" dirty="0"/>
            <a:t>（人）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211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12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6093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699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7124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527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501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4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19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9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6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02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08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47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43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19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A55AE-ED8A-43D6-92B8-C34B1C11E35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DFABCCD-781E-402D-9B99-F5ABCE4EB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88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0060" y="571149"/>
            <a:ext cx="9720072" cy="1499616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鎌倉市冒険遊び場協働運営事業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27594" y="1478245"/>
            <a:ext cx="8576685" cy="49414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lnSpc>
                <a:spcPct val="200000"/>
              </a:lnSpc>
              <a:buNone/>
            </a:pPr>
            <a:r>
              <a:rPr kumimoji="1" lang="ja-JP" altLang="en-US" sz="3200" dirty="0"/>
              <a:t>令和３年度事業報告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2800" dirty="0"/>
              <a:t> </a:t>
            </a:r>
            <a:r>
              <a:rPr lang="en-US" altLang="ja-JP" sz="2800" dirty="0"/>
              <a:t>1.</a:t>
            </a:r>
            <a:r>
              <a:rPr lang="ja-JP" altLang="en-US" sz="2800" dirty="0"/>
              <a:t>　協働事業における市の役割について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 2.</a:t>
            </a:r>
            <a:r>
              <a:rPr lang="ja-JP" altLang="en-US" sz="2800" dirty="0"/>
              <a:t>　事業費の執行状況について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 3.</a:t>
            </a:r>
            <a:r>
              <a:rPr lang="ja-JP" altLang="en-US" sz="2800" dirty="0"/>
              <a:t>　利用者数について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 4.</a:t>
            </a:r>
            <a:r>
              <a:rPr lang="ja-JP" altLang="en-US" sz="2800" dirty="0"/>
              <a:t>　総評</a:t>
            </a:r>
            <a:endParaRPr lang="en-US" altLang="ja-JP" sz="2800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5405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907" y="373123"/>
            <a:ext cx="8911687" cy="752290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3-2. </a:t>
            </a:r>
            <a:r>
              <a:rPr lang="ja-JP" altLang="en-US" sz="3200" dirty="0"/>
              <a:t>利用者数（地域別月平均）</a:t>
            </a:r>
            <a:endParaRPr kumimoji="1" lang="ja-JP" altLang="en-US" sz="3200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131407"/>
              </p:ext>
            </p:extLst>
          </p:nvPr>
        </p:nvGraphicFramePr>
        <p:xfrm>
          <a:off x="-517115" y="1259682"/>
          <a:ext cx="6146824" cy="4870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1669487" y="6270018"/>
            <a:ext cx="5225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9</a:t>
            </a:r>
            <a:endParaRPr kumimoji="1" lang="ja-JP" altLang="en-US" sz="2000" dirty="0"/>
          </a:p>
        </p:txBody>
      </p:sp>
      <p:graphicFrame>
        <p:nvGraphicFramePr>
          <p:cNvPr id="11" name="グラフ 10"/>
          <p:cNvGraphicFramePr/>
          <p:nvPr>
            <p:extLst>
              <p:ext uri="{D42A27DB-BD31-4B8C-83A1-F6EECF244321}">
                <p14:modId xmlns:p14="http://schemas.microsoft.com/office/powerpoint/2010/main" val="978261760"/>
              </p:ext>
            </p:extLst>
          </p:nvPr>
        </p:nvGraphicFramePr>
        <p:xfrm>
          <a:off x="4562384" y="1189935"/>
          <a:ext cx="5277076" cy="5010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7356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61FA2EA5-C7D3-4F22-B479-1AAD4B65F176}"/>
              </a:ext>
            </a:extLst>
          </p:cNvPr>
          <p:cNvSpPr txBox="1">
            <a:spLocks/>
          </p:cNvSpPr>
          <p:nvPr/>
        </p:nvSpPr>
        <p:spPr>
          <a:xfrm>
            <a:off x="339969" y="173646"/>
            <a:ext cx="10515600" cy="969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3200" dirty="0"/>
              <a:t>4. </a:t>
            </a:r>
            <a:r>
              <a:rPr lang="ja-JP" altLang="en-US" sz="3200" dirty="0"/>
              <a:t>総評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B0868A0E-7F5B-4B19-AE29-0C5E1CA8EF75}"/>
              </a:ext>
            </a:extLst>
          </p:cNvPr>
          <p:cNvSpPr txBox="1">
            <a:spLocks/>
          </p:cNvSpPr>
          <p:nvPr/>
        </p:nvSpPr>
        <p:spPr>
          <a:xfrm>
            <a:off x="339969" y="936128"/>
            <a:ext cx="9423009" cy="5368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r>
              <a:rPr lang="ja-JP" altLang="en-US" sz="2400" b="1" u="sng" dirty="0"/>
              <a:t>＊協働事業として</a:t>
            </a:r>
            <a:endParaRPr lang="en-US" altLang="ja-JP" sz="2400" b="1" u="sng" dirty="0"/>
          </a:p>
          <a:p>
            <a:pPr marL="0" indent="0">
              <a:lnSpc>
                <a:spcPts val="3500"/>
              </a:lnSpc>
              <a:buNone/>
            </a:pPr>
            <a:r>
              <a:rPr lang="ja-JP" altLang="en-US" sz="2400" dirty="0"/>
              <a:t>　</a:t>
            </a:r>
            <a:r>
              <a:rPr lang="ja-JP" altLang="en-US" sz="2000" dirty="0"/>
              <a:t>令和２年度から引き続きコロナ禍での事業となりましたが、利用者数は増加傾向にあります。特に、夏休み期間中は多くの子どもたちが遊びに来ており、「子どもたちが自由に生き生きと遊べる遊び場」として浸透してきている様子が見られます。</a:t>
            </a:r>
            <a:endParaRPr lang="en-US" altLang="ja-JP" sz="2000" dirty="0"/>
          </a:p>
          <a:p>
            <a:pPr marL="0" indent="0">
              <a:lnSpc>
                <a:spcPts val="3500"/>
              </a:lnSpc>
              <a:buNone/>
            </a:pPr>
            <a:endParaRPr lang="en-US" altLang="ja-JP" sz="2400" dirty="0"/>
          </a:p>
          <a:p>
            <a:pPr marL="0" indent="0">
              <a:lnSpc>
                <a:spcPts val="3500"/>
              </a:lnSpc>
              <a:buNone/>
            </a:pPr>
            <a:r>
              <a:rPr lang="ja-JP" altLang="en-US" sz="2400" b="1" u="sng" dirty="0"/>
              <a:t>＊今後に向けて</a:t>
            </a:r>
            <a:endParaRPr lang="en-US" altLang="ja-JP" sz="2400" b="1" u="sng" dirty="0"/>
          </a:p>
          <a:p>
            <a:pPr marL="0" indent="0">
              <a:lnSpc>
                <a:spcPts val="3500"/>
              </a:lnSpc>
              <a:buNone/>
            </a:pPr>
            <a:r>
              <a:rPr lang="ja-JP" altLang="en-US" sz="2400" dirty="0"/>
              <a:t>　</a:t>
            </a:r>
            <a:r>
              <a:rPr lang="ja-JP" altLang="en-US" sz="2000" dirty="0"/>
              <a:t>来年度で事業開始から丸３年が経過することから、今後については、３年間の事業実績を踏まえ、地域のつながり課から示される協働事業のガイドラインを参考に、実施方法を再検討してまいります。</a:t>
            </a:r>
            <a:r>
              <a:rPr lang="ja-JP" altLang="en-US" sz="2400" dirty="0"/>
              <a:t>　</a:t>
            </a:r>
            <a:endParaRPr lang="en-US" altLang="ja-JP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539471" y="6284244"/>
            <a:ext cx="484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10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1893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52599" y="873012"/>
            <a:ext cx="10515600" cy="969818"/>
          </a:xfrm>
        </p:spPr>
        <p:txBody>
          <a:bodyPr anchor="ctr">
            <a:normAutofit/>
          </a:bodyPr>
          <a:lstStyle/>
          <a:p>
            <a:r>
              <a:rPr lang="en-US" altLang="ja-JP" sz="3200" dirty="0"/>
              <a:t>1</a:t>
            </a:r>
            <a:r>
              <a:rPr kumimoji="1" lang="en-US" altLang="ja-JP" sz="3200" dirty="0"/>
              <a:t>. </a:t>
            </a:r>
            <a:r>
              <a:rPr lang="ja-JP" altLang="en-US" sz="3200" dirty="0"/>
              <a:t>協働事業における市の役割について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32182" y="1939637"/>
            <a:ext cx="9347199" cy="5587997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ja-JP" altLang="en-US" sz="2400" b="1" u="sng" dirty="0"/>
              <a:t>＊</a:t>
            </a:r>
            <a:r>
              <a:rPr kumimoji="1" lang="ja-JP" altLang="en-US" sz="2400" b="1" u="sng" dirty="0"/>
              <a:t>冒険遊び場に関する事項</a:t>
            </a:r>
            <a:endParaRPr kumimoji="1" lang="en-US" altLang="ja-JP" sz="2400" b="1" u="sng" dirty="0"/>
          </a:p>
          <a:p>
            <a:pPr marL="0" indent="0">
              <a:lnSpc>
                <a:spcPts val="3800"/>
              </a:lnSpc>
              <a:buNone/>
            </a:pPr>
            <a:r>
              <a:rPr lang="ja-JP" altLang="en-US" sz="2000" dirty="0"/>
              <a:t>　①負担金の支出</a:t>
            </a:r>
            <a:endParaRPr lang="en-US" altLang="ja-JP" sz="2000" dirty="0"/>
          </a:p>
          <a:p>
            <a:pPr marL="0" indent="0">
              <a:lnSpc>
                <a:spcPts val="2500"/>
              </a:lnSpc>
              <a:buNone/>
            </a:pPr>
            <a:r>
              <a:rPr lang="ja-JP" altLang="en-US" sz="2000" dirty="0"/>
              <a:t>　②施設の維持管理</a:t>
            </a:r>
            <a:endParaRPr lang="en-US" altLang="ja-JP" sz="2000" dirty="0"/>
          </a:p>
          <a:p>
            <a:pPr marL="0" indent="0">
              <a:lnSpc>
                <a:spcPts val="2500"/>
              </a:lnSpc>
              <a:buNone/>
            </a:pPr>
            <a:r>
              <a:rPr lang="ja-JP" altLang="en-US" sz="2000" dirty="0"/>
              <a:t>　　・</a:t>
            </a:r>
            <a:r>
              <a:rPr lang="ja-JP" altLang="en-US" dirty="0"/>
              <a:t>光熱水費、機械警備費用や消防保守点検に関する費用の支払</a:t>
            </a:r>
            <a:endParaRPr lang="en-US" altLang="ja-JP" sz="2000" dirty="0"/>
          </a:p>
          <a:p>
            <a:pPr marL="0" indent="0">
              <a:lnSpc>
                <a:spcPts val="2500"/>
              </a:lnSpc>
              <a:buNone/>
            </a:pPr>
            <a:r>
              <a:rPr lang="ja-JP" altLang="en-US" sz="2000" dirty="0"/>
              <a:t>　　・</a:t>
            </a:r>
            <a:r>
              <a:rPr lang="ja-JP" altLang="en-US" dirty="0"/>
              <a:t>施設の状況についての情報共有</a:t>
            </a:r>
            <a:endParaRPr lang="en-US" altLang="ja-JP" sz="2000" dirty="0"/>
          </a:p>
          <a:p>
            <a:pPr marL="0" indent="0">
              <a:lnSpc>
                <a:spcPts val="3800"/>
              </a:lnSpc>
              <a:buNone/>
            </a:pPr>
            <a:r>
              <a:rPr lang="ja-JP" altLang="en-US" sz="2000" dirty="0"/>
              <a:t>　③施設及び出張型冒険遊び場開催場所の使用手続</a:t>
            </a:r>
            <a:endParaRPr lang="en-US" altLang="ja-JP" sz="2000" dirty="0"/>
          </a:p>
          <a:p>
            <a:pPr marL="0" indent="0">
              <a:lnSpc>
                <a:spcPts val="2500"/>
              </a:lnSpc>
              <a:buNone/>
            </a:pPr>
            <a:r>
              <a:rPr lang="ja-JP" altLang="en-US" sz="2000" dirty="0"/>
              <a:t>　④協働事業者との連携</a:t>
            </a:r>
            <a:endParaRPr lang="en-US" altLang="ja-JP" sz="2000" dirty="0"/>
          </a:p>
          <a:p>
            <a:pPr marL="0" indent="0">
              <a:lnSpc>
                <a:spcPts val="2500"/>
              </a:lnSpc>
              <a:buNone/>
            </a:pPr>
            <a:r>
              <a:rPr lang="ja-JP" altLang="en-US" sz="2000" dirty="0"/>
              <a:t>　　</a:t>
            </a:r>
            <a:r>
              <a:rPr lang="ja-JP" altLang="en-US" dirty="0"/>
              <a:t>・課題の共有等を行い、その都度検討し改善する</a:t>
            </a:r>
            <a:endParaRPr lang="en-US" altLang="ja-JP" dirty="0"/>
          </a:p>
          <a:p>
            <a:pPr marL="0" indent="0">
              <a:lnSpc>
                <a:spcPts val="3800"/>
              </a:lnSpc>
              <a:buNone/>
            </a:pPr>
            <a:r>
              <a:rPr lang="ja-JP" altLang="en-US" sz="2400" dirty="0"/>
              <a:t>　　</a:t>
            </a:r>
            <a:r>
              <a:rPr lang="ja-JP" altLang="en-US" sz="2000" dirty="0"/>
              <a:t>　</a:t>
            </a:r>
            <a:endParaRPr kumimoji="1" lang="ja-JP" altLang="en-US" sz="24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911436" y="969819"/>
            <a:ext cx="6767945" cy="526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ja-JP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000" dirty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679381" y="6331351"/>
            <a:ext cx="377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1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11385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911436" y="969819"/>
            <a:ext cx="6767945" cy="526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ja-JP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000" dirty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2000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59AAA7F-7125-4E58-BA31-938BFB903BC6}"/>
              </a:ext>
            </a:extLst>
          </p:cNvPr>
          <p:cNvSpPr txBox="1">
            <a:spLocks/>
          </p:cNvSpPr>
          <p:nvPr/>
        </p:nvSpPr>
        <p:spPr>
          <a:xfrm>
            <a:off x="2359890" y="1939637"/>
            <a:ext cx="931949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r>
              <a:rPr lang="ja-JP" altLang="en-US" sz="2400" b="1" u="sng" dirty="0">
                <a:latin typeface="+mn-ea"/>
              </a:rPr>
              <a:t>＊全般</a:t>
            </a:r>
            <a:endParaRPr lang="en-US" altLang="ja-JP" sz="2400" b="1" u="sng" dirty="0">
              <a:latin typeface="+mn-ea"/>
            </a:endParaRPr>
          </a:p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000" dirty="0">
                <a:latin typeface="+mn-ea"/>
              </a:rPr>
              <a:t>広報活動への協力</a:t>
            </a:r>
            <a:endParaRPr lang="en-US" altLang="ja-JP" sz="2000" dirty="0">
              <a:latin typeface="+mn-ea"/>
            </a:endParaRPr>
          </a:p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r>
              <a:rPr lang="ja-JP" altLang="en-US" sz="2000" dirty="0">
                <a:latin typeface="+mn-ea"/>
              </a:rPr>
              <a:t>　・　市</a:t>
            </a:r>
            <a:r>
              <a:rPr lang="en-US" altLang="ja-JP" sz="2000" dirty="0">
                <a:latin typeface="+mn-ea"/>
              </a:rPr>
              <a:t>HP</a:t>
            </a:r>
            <a:r>
              <a:rPr lang="ja-JP" altLang="en-US" sz="2000" dirty="0">
                <a:latin typeface="+mn-ea"/>
              </a:rPr>
              <a:t>掲載</a:t>
            </a:r>
            <a:endParaRPr lang="en-US" altLang="ja-JP" sz="2000" dirty="0">
              <a:latin typeface="+mn-ea"/>
            </a:endParaRPr>
          </a:p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r>
              <a:rPr lang="ja-JP" altLang="en-US" sz="2000" dirty="0">
                <a:latin typeface="+mn-ea"/>
              </a:rPr>
              <a:t>　・　市公式</a:t>
            </a:r>
            <a:r>
              <a:rPr lang="en-US" altLang="ja-JP" sz="2000" dirty="0">
                <a:latin typeface="+mn-ea"/>
              </a:rPr>
              <a:t>LINE</a:t>
            </a:r>
            <a:r>
              <a:rPr lang="ja-JP" altLang="en-US" sz="2000" dirty="0">
                <a:latin typeface="+mn-ea"/>
              </a:rPr>
              <a:t>における情報配信</a:t>
            </a:r>
            <a:endParaRPr lang="en-US" altLang="ja-JP" sz="2000" dirty="0">
              <a:latin typeface="+mn-ea"/>
            </a:endParaRPr>
          </a:p>
          <a:p>
            <a:pPr marL="0" indent="0">
              <a:lnSpc>
                <a:spcPts val="3500"/>
              </a:lnSpc>
              <a:buNone/>
            </a:pPr>
            <a:r>
              <a:rPr lang="ja-JP" altLang="en-US" sz="2000" dirty="0">
                <a:latin typeface="+mn-ea"/>
              </a:rPr>
              <a:t>　・　市内各施設へのチラシ配布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61FA2EA5-C7D3-4F22-B479-1AAD4B65F176}"/>
              </a:ext>
            </a:extLst>
          </p:cNvPr>
          <p:cNvSpPr txBox="1">
            <a:spLocks/>
          </p:cNvSpPr>
          <p:nvPr/>
        </p:nvSpPr>
        <p:spPr>
          <a:xfrm>
            <a:off x="1301535" y="820676"/>
            <a:ext cx="10515600" cy="969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3200" dirty="0"/>
              <a:t>1. </a:t>
            </a:r>
            <a:r>
              <a:rPr lang="ja-JP" altLang="en-US" sz="3200" dirty="0"/>
              <a:t>協働事業における市の役割について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641380" y="6260670"/>
            <a:ext cx="351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2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71973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61FA2EA5-C7D3-4F22-B479-1AAD4B65F176}"/>
              </a:ext>
            </a:extLst>
          </p:cNvPr>
          <p:cNvSpPr txBox="1">
            <a:spLocks/>
          </p:cNvSpPr>
          <p:nvPr/>
        </p:nvSpPr>
        <p:spPr>
          <a:xfrm>
            <a:off x="389027" y="294125"/>
            <a:ext cx="10515600" cy="969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3200" dirty="0"/>
              <a:t>2. </a:t>
            </a:r>
            <a:r>
              <a:rPr lang="ja-JP" altLang="en-US" sz="3200" dirty="0"/>
              <a:t>事業費の執行状況について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B0868A0E-7F5B-4B19-AE29-0C5E1CA8EF75}"/>
              </a:ext>
            </a:extLst>
          </p:cNvPr>
          <p:cNvSpPr txBox="1">
            <a:spLocks/>
          </p:cNvSpPr>
          <p:nvPr/>
        </p:nvSpPr>
        <p:spPr>
          <a:xfrm>
            <a:off x="854338" y="1109397"/>
            <a:ext cx="9319491" cy="623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r>
              <a:rPr lang="ja-JP" altLang="en-US" sz="2400" b="1" u="sng" dirty="0"/>
              <a:t>＊施設管理費</a:t>
            </a:r>
            <a:r>
              <a:rPr lang="ja-JP" altLang="en-US" sz="2400" b="1" dirty="0"/>
              <a:t>　（通年予算比較）</a:t>
            </a:r>
            <a:endParaRPr lang="en-US" altLang="ja-JP" sz="2400" b="1" dirty="0"/>
          </a:p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endParaRPr lang="en-US" altLang="ja-JP" sz="240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A4345082-E30E-46B8-8092-87E52EE90D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118060"/>
              </p:ext>
            </p:extLst>
          </p:nvPr>
        </p:nvGraphicFramePr>
        <p:xfrm>
          <a:off x="530781" y="1823006"/>
          <a:ext cx="10232091" cy="4443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3">
                  <a:extLst>
                    <a:ext uri="{9D8B030D-6E8A-4147-A177-3AD203B41FA5}">
                      <a16:colId xmlns:a16="http://schemas.microsoft.com/office/drawing/2014/main" val="1741281818"/>
                    </a:ext>
                  </a:extLst>
                </a:gridCol>
                <a:gridCol w="1531475">
                  <a:extLst>
                    <a:ext uri="{9D8B030D-6E8A-4147-A177-3AD203B41FA5}">
                      <a16:colId xmlns:a16="http://schemas.microsoft.com/office/drawing/2014/main" val="1721205949"/>
                    </a:ext>
                  </a:extLst>
                </a:gridCol>
                <a:gridCol w="3938823">
                  <a:extLst>
                    <a:ext uri="{9D8B030D-6E8A-4147-A177-3AD203B41FA5}">
                      <a16:colId xmlns:a16="http://schemas.microsoft.com/office/drawing/2014/main" val="3257169646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1576519284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294716387"/>
                    </a:ext>
                  </a:extLst>
                </a:gridCol>
              </a:tblGrid>
              <a:tr h="586846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137160" marR="137160" marT="137160" marB="1371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用途</a:t>
                      </a:r>
                      <a:endParaRPr kumimoji="1" lang="en-US" altLang="ja-JP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令和２年度</a:t>
                      </a:r>
                      <a:endParaRPr kumimoji="1" lang="en-US" altLang="ja-JP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令和３年度</a:t>
                      </a:r>
                      <a:endParaRPr kumimoji="1" lang="en-US" altLang="ja-JP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1730297"/>
                  </a:ext>
                </a:extLst>
              </a:tr>
              <a:tr h="50197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光熱水費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電気代、ガス代、水道料金の支払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398,000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328,000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388173552"/>
                  </a:ext>
                </a:extLst>
              </a:tr>
              <a:tr h="53010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維持修繕費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施設維持修繕に係る費用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1,060,000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800,000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3909421623"/>
                  </a:ext>
                </a:extLst>
              </a:tr>
              <a:tr h="54417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３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電信料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固定電話使用等に係る費用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100,000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129,840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4046925676"/>
                  </a:ext>
                </a:extLst>
              </a:tr>
              <a:tr h="5160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４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手数料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消防設備点検等に係る費用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51,260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51,260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58906993"/>
                  </a:ext>
                </a:extLst>
              </a:tr>
              <a:tr h="487905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５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保険料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賠償責任保険加入に係る費用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120,000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173,490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227673348"/>
                  </a:ext>
                </a:extLst>
              </a:tr>
              <a:tr h="54417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６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委託料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施設機械警備等に係る費用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76,248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76,248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520347554"/>
                  </a:ext>
                </a:extLst>
              </a:tr>
              <a:tr h="564995">
                <a:tc gridSpan="3"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合計</a:t>
                      </a:r>
                    </a:p>
                  </a:txBody>
                  <a:tcPr marL="137160" marR="137160" marT="137160" marB="13716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7160" marR="137160" marT="137160" marB="13716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1,805,508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1,558,838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42471249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1738555" y="6415487"/>
            <a:ext cx="391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3</a:t>
            </a:r>
            <a:endParaRPr kumimoji="1"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BE0BC2-C93B-423B-93B2-A47088246443}"/>
              </a:ext>
            </a:extLst>
          </p:cNvPr>
          <p:cNvSpPr txBox="1"/>
          <p:nvPr/>
        </p:nvSpPr>
        <p:spPr>
          <a:xfrm>
            <a:off x="389027" y="6409986"/>
            <a:ext cx="76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開館日：週４日（火・水・金・土曜日）</a:t>
            </a:r>
            <a:r>
              <a:rPr kumimoji="1" lang="en-US" altLang="ja-JP" sz="1400" dirty="0"/>
              <a:t>10</a:t>
            </a:r>
            <a:r>
              <a:rPr kumimoji="1" lang="ja-JP" altLang="en-US" sz="1400" dirty="0"/>
              <a:t>～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時　（祝日及び年末年始は休館）</a:t>
            </a:r>
          </a:p>
        </p:txBody>
      </p:sp>
    </p:spTree>
    <p:extLst>
      <p:ext uri="{BB962C8B-B14F-4D97-AF65-F5344CB8AC3E}">
        <p14:creationId xmlns:p14="http://schemas.microsoft.com/office/powerpoint/2010/main" val="3318953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61FA2EA5-C7D3-4F22-B479-1AAD4B65F176}"/>
              </a:ext>
            </a:extLst>
          </p:cNvPr>
          <p:cNvSpPr txBox="1">
            <a:spLocks/>
          </p:cNvSpPr>
          <p:nvPr/>
        </p:nvSpPr>
        <p:spPr>
          <a:xfrm>
            <a:off x="389027" y="294125"/>
            <a:ext cx="10515600" cy="969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3200" dirty="0"/>
              <a:t>2. </a:t>
            </a:r>
            <a:r>
              <a:rPr lang="ja-JP" altLang="en-US" sz="3200" dirty="0"/>
              <a:t>事業費の執行状況について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B0868A0E-7F5B-4B19-AE29-0C5E1CA8EF75}"/>
              </a:ext>
            </a:extLst>
          </p:cNvPr>
          <p:cNvSpPr txBox="1">
            <a:spLocks/>
          </p:cNvSpPr>
          <p:nvPr/>
        </p:nvSpPr>
        <p:spPr>
          <a:xfrm>
            <a:off x="854339" y="1263943"/>
            <a:ext cx="9319491" cy="623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r>
              <a:rPr lang="ja-JP" altLang="en-US" sz="2400" b="1" u="sng" dirty="0"/>
              <a:t>＊施設管理費</a:t>
            </a:r>
            <a:r>
              <a:rPr lang="ja-JP" altLang="en-US" sz="2400" b="1" dirty="0"/>
              <a:t>　（</a:t>
            </a:r>
            <a:r>
              <a:rPr lang="en-US" altLang="ja-JP" sz="2400" b="1" dirty="0"/>
              <a:t>11</a:t>
            </a:r>
            <a:r>
              <a:rPr lang="ja-JP" altLang="en-US" sz="2400" b="1" dirty="0"/>
              <a:t>月末時点比較）</a:t>
            </a:r>
            <a:endParaRPr lang="en-US" altLang="ja-JP" sz="2400" b="1" dirty="0"/>
          </a:p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endParaRPr lang="en-US" altLang="ja-JP" sz="240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A4345082-E30E-46B8-8092-87E52EE90D9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0782" y="1971806"/>
          <a:ext cx="10232091" cy="4443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3">
                  <a:extLst>
                    <a:ext uri="{9D8B030D-6E8A-4147-A177-3AD203B41FA5}">
                      <a16:colId xmlns:a16="http://schemas.microsoft.com/office/drawing/2014/main" val="1741281818"/>
                    </a:ext>
                  </a:extLst>
                </a:gridCol>
                <a:gridCol w="1531475">
                  <a:extLst>
                    <a:ext uri="{9D8B030D-6E8A-4147-A177-3AD203B41FA5}">
                      <a16:colId xmlns:a16="http://schemas.microsoft.com/office/drawing/2014/main" val="1721205949"/>
                    </a:ext>
                  </a:extLst>
                </a:gridCol>
                <a:gridCol w="3938823">
                  <a:extLst>
                    <a:ext uri="{9D8B030D-6E8A-4147-A177-3AD203B41FA5}">
                      <a16:colId xmlns:a16="http://schemas.microsoft.com/office/drawing/2014/main" val="3257169646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1576519284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294716387"/>
                    </a:ext>
                  </a:extLst>
                </a:gridCol>
              </a:tblGrid>
              <a:tr h="586846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137160" marR="137160" marT="137160" marB="1371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用途</a:t>
                      </a:r>
                      <a:endParaRPr kumimoji="1" lang="en-US" altLang="ja-JP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令和２年度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（</a:t>
                      </a:r>
                      <a:r>
                        <a:rPr kumimoji="1" lang="en-US" altLang="ja-JP" dirty="0"/>
                        <a:t>6</a:t>
                      </a:r>
                      <a:r>
                        <a:rPr kumimoji="1" lang="ja-JP" altLang="en-US" dirty="0"/>
                        <a:t>月～</a:t>
                      </a:r>
                      <a:r>
                        <a:rPr kumimoji="1" lang="en-US" altLang="ja-JP" dirty="0"/>
                        <a:t>11</a:t>
                      </a:r>
                      <a:r>
                        <a:rPr kumimoji="1" lang="ja-JP" altLang="en-US" dirty="0"/>
                        <a:t>月末）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令和３年度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(4</a:t>
                      </a:r>
                      <a:r>
                        <a:rPr kumimoji="1" lang="ja-JP" altLang="en-US" dirty="0"/>
                        <a:t>月～</a:t>
                      </a:r>
                      <a:r>
                        <a:rPr kumimoji="1" lang="en-US" altLang="ja-JP" dirty="0"/>
                        <a:t>11</a:t>
                      </a:r>
                      <a:r>
                        <a:rPr kumimoji="1" lang="ja-JP" altLang="en-US" dirty="0"/>
                        <a:t>月末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1730297"/>
                  </a:ext>
                </a:extLst>
              </a:tr>
              <a:tr h="50197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光熱水費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電気代、ガス代、水道料金の支払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208,143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224,033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388173552"/>
                  </a:ext>
                </a:extLst>
              </a:tr>
              <a:tr h="53010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維持修繕費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施設維持修繕に係る費用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3909421623"/>
                  </a:ext>
                </a:extLst>
              </a:tr>
              <a:tr h="54417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３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電信料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固定電話使用等に係る費用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25,246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75,760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4046925676"/>
                  </a:ext>
                </a:extLst>
              </a:tr>
              <a:tr h="5160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４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手数料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消防設備点検等に係る費用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51,260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51,260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58906993"/>
                  </a:ext>
                </a:extLst>
              </a:tr>
              <a:tr h="487905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５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保険料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賠償責任保険加入に係る費用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110,000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110,000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227673348"/>
                  </a:ext>
                </a:extLst>
              </a:tr>
              <a:tr h="54417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６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委託料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施設機械警備等に係る費用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76,248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76,248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520347554"/>
                  </a:ext>
                </a:extLst>
              </a:tr>
              <a:tr h="564995">
                <a:tc gridSpan="3"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合計</a:t>
                      </a:r>
                    </a:p>
                  </a:txBody>
                  <a:tcPr marL="137160" marR="137160" marT="137160" marB="13716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7160" marR="137160" marT="137160" marB="13716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470,897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537,301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42471249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1738555" y="6415487"/>
            <a:ext cx="391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4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53059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61FA2EA5-C7D3-4F22-B479-1AAD4B65F176}"/>
              </a:ext>
            </a:extLst>
          </p:cNvPr>
          <p:cNvSpPr txBox="1">
            <a:spLocks/>
          </p:cNvSpPr>
          <p:nvPr/>
        </p:nvSpPr>
        <p:spPr>
          <a:xfrm>
            <a:off x="480291" y="173646"/>
            <a:ext cx="10515600" cy="969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3200" dirty="0"/>
              <a:t>2. </a:t>
            </a:r>
            <a:r>
              <a:rPr lang="ja-JP" altLang="en-US" sz="3200" dirty="0"/>
              <a:t>事業費の執行状況について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B0868A0E-7F5B-4B19-AE29-0C5E1CA8EF75}"/>
              </a:ext>
            </a:extLst>
          </p:cNvPr>
          <p:cNvSpPr txBox="1">
            <a:spLocks/>
          </p:cNvSpPr>
          <p:nvPr/>
        </p:nvSpPr>
        <p:spPr>
          <a:xfrm>
            <a:off x="874541" y="1105242"/>
            <a:ext cx="9319491" cy="623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r>
              <a:rPr lang="ja-JP" altLang="en-US" sz="2400" b="1" u="sng" dirty="0"/>
              <a:t>＊負担金</a:t>
            </a:r>
            <a:r>
              <a:rPr lang="ja-JP" altLang="en-US" sz="2400" b="1" dirty="0"/>
              <a:t>　　（通年予算比較）</a:t>
            </a:r>
            <a:endParaRPr lang="en-US" altLang="ja-JP" sz="2400" b="1" dirty="0"/>
          </a:p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endParaRPr lang="en-US" altLang="ja-JP" sz="240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A4345082-E30E-46B8-8092-87E52EE90D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125593"/>
              </p:ext>
            </p:extLst>
          </p:nvPr>
        </p:nvGraphicFramePr>
        <p:xfrm>
          <a:off x="480291" y="1728699"/>
          <a:ext cx="9769591" cy="4093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26">
                  <a:extLst>
                    <a:ext uri="{9D8B030D-6E8A-4147-A177-3AD203B41FA5}">
                      <a16:colId xmlns:a16="http://schemas.microsoft.com/office/drawing/2014/main" val="1741281818"/>
                    </a:ext>
                  </a:extLst>
                </a:gridCol>
                <a:gridCol w="2406493">
                  <a:extLst>
                    <a:ext uri="{9D8B030D-6E8A-4147-A177-3AD203B41FA5}">
                      <a16:colId xmlns:a16="http://schemas.microsoft.com/office/drawing/2014/main" val="1721205949"/>
                    </a:ext>
                  </a:extLst>
                </a:gridCol>
                <a:gridCol w="3359904">
                  <a:extLst>
                    <a:ext uri="{9D8B030D-6E8A-4147-A177-3AD203B41FA5}">
                      <a16:colId xmlns:a16="http://schemas.microsoft.com/office/drawing/2014/main" val="3257169646"/>
                    </a:ext>
                  </a:extLst>
                </a:gridCol>
                <a:gridCol w="1809985">
                  <a:extLst>
                    <a:ext uri="{9D8B030D-6E8A-4147-A177-3AD203B41FA5}">
                      <a16:colId xmlns:a16="http://schemas.microsoft.com/office/drawing/2014/main" val="1576519284"/>
                    </a:ext>
                  </a:extLst>
                </a:gridCol>
                <a:gridCol w="1612483">
                  <a:extLst>
                    <a:ext uri="{9D8B030D-6E8A-4147-A177-3AD203B41FA5}">
                      <a16:colId xmlns:a16="http://schemas.microsoft.com/office/drawing/2014/main" val="339421407"/>
                    </a:ext>
                  </a:extLst>
                </a:gridCol>
              </a:tblGrid>
              <a:tr h="7099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137160" marR="137160" marT="137160" marB="1371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用途</a:t>
                      </a:r>
                      <a:endParaRPr kumimoji="1" lang="en-US" altLang="ja-JP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令和２年度</a:t>
                      </a:r>
                      <a:endParaRPr kumimoji="1" lang="en-US" altLang="ja-JP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令和３年度</a:t>
                      </a:r>
                      <a:endParaRPr kumimoji="1" lang="en-US" altLang="ja-JP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1730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冒険遊び場運営費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年間運営費（人件費、交通費等）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5,692,600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6,218,160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1388173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子育て支援講座費　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月１回以上実施する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子育て支援イベントにかかる費用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40,000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3909421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３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地域交流行事費</a:t>
                      </a:r>
                      <a:endParaRPr kumimoji="1" lang="ja-JP" altLang="en-US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年２回実施する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地域交流イベントにかかる費用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5,000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4046925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４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出張型冒険遊び場費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月１回以上実施する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出張型冒険遊び場にかかる費用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300,000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5890699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合計</a:t>
                      </a:r>
                    </a:p>
                  </a:txBody>
                  <a:tcPr marL="137160" marR="137160" marT="137160" marB="13716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7160" marR="137160" marT="137160" marB="13716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6,037,600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6,218,160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142471249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1774591" y="6370501"/>
            <a:ext cx="41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5</a:t>
            </a:r>
            <a:endParaRPr kumimoji="1"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78083C8-E418-4200-B954-D16FFF26CE7B}"/>
              </a:ext>
            </a:extLst>
          </p:cNvPr>
          <p:cNvSpPr txBox="1"/>
          <p:nvPr/>
        </p:nvSpPr>
        <p:spPr>
          <a:xfrm>
            <a:off x="480291" y="6036298"/>
            <a:ext cx="76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開館日：週４日（火・水・金・土曜日）</a:t>
            </a:r>
            <a:r>
              <a:rPr kumimoji="1" lang="en-US" altLang="ja-JP" sz="1400" dirty="0"/>
              <a:t>10</a:t>
            </a:r>
            <a:r>
              <a:rPr kumimoji="1" lang="ja-JP" altLang="en-US" sz="1400" dirty="0"/>
              <a:t>～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時　（祝日及び年末年始は休館）</a:t>
            </a:r>
          </a:p>
        </p:txBody>
      </p:sp>
    </p:spTree>
    <p:extLst>
      <p:ext uri="{BB962C8B-B14F-4D97-AF65-F5344CB8AC3E}">
        <p14:creationId xmlns:p14="http://schemas.microsoft.com/office/powerpoint/2010/main" val="374447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61FA2EA5-C7D3-4F22-B479-1AAD4B65F176}"/>
              </a:ext>
            </a:extLst>
          </p:cNvPr>
          <p:cNvSpPr txBox="1">
            <a:spLocks/>
          </p:cNvSpPr>
          <p:nvPr/>
        </p:nvSpPr>
        <p:spPr>
          <a:xfrm>
            <a:off x="480291" y="173646"/>
            <a:ext cx="10515600" cy="969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3200" dirty="0"/>
              <a:t>2. </a:t>
            </a:r>
            <a:r>
              <a:rPr lang="ja-JP" altLang="en-US" sz="3200" dirty="0"/>
              <a:t>事業費の執行状況について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B0868A0E-7F5B-4B19-AE29-0C5E1CA8EF75}"/>
              </a:ext>
            </a:extLst>
          </p:cNvPr>
          <p:cNvSpPr txBox="1">
            <a:spLocks/>
          </p:cNvSpPr>
          <p:nvPr/>
        </p:nvSpPr>
        <p:spPr>
          <a:xfrm>
            <a:off x="874541" y="1105242"/>
            <a:ext cx="9319491" cy="623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r>
              <a:rPr lang="ja-JP" altLang="en-US" sz="2400" b="1" u="sng" dirty="0"/>
              <a:t>＊負担金</a:t>
            </a:r>
            <a:r>
              <a:rPr lang="ja-JP" altLang="en-US" sz="2400" b="1" dirty="0"/>
              <a:t>　　（</a:t>
            </a:r>
            <a:r>
              <a:rPr lang="en-US" altLang="ja-JP" sz="2400" b="1" dirty="0"/>
              <a:t>11</a:t>
            </a:r>
            <a:r>
              <a:rPr lang="ja-JP" altLang="en-US" sz="2400" b="1" dirty="0"/>
              <a:t>月末時点比較）</a:t>
            </a:r>
            <a:endParaRPr lang="en-US" altLang="ja-JP" sz="2400" b="1" dirty="0"/>
          </a:p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endParaRPr lang="en-US" altLang="ja-JP" sz="2400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A4345082-E30E-46B8-8092-87E52EE90D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801756"/>
              </p:ext>
            </p:extLst>
          </p:nvPr>
        </p:nvGraphicFramePr>
        <p:xfrm>
          <a:off x="480291" y="1728699"/>
          <a:ext cx="9769591" cy="4093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26">
                  <a:extLst>
                    <a:ext uri="{9D8B030D-6E8A-4147-A177-3AD203B41FA5}">
                      <a16:colId xmlns:a16="http://schemas.microsoft.com/office/drawing/2014/main" val="1741281818"/>
                    </a:ext>
                  </a:extLst>
                </a:gridCol>
                <a:gridCol w="2406493">
                  <a:extLst>
                    <a:ext uri="{9D8B030D-6E8A-4147-A177-3AD203B41FA5}">
                      <a16:colId xmlns:a16="http://schemas.microsoft.com/office/drawing/2014/main" val="1721205949"/>
                    </a:ext>
                  </a:extLst>
                </a:gridCol>
                <a:gridCol w="3359904">
                  <a:extLst>
                    <a:ext uri="{9D8B030D-6E8A-4147-A177-3AD203B41FA5}">
                      <a16:colId xmlns:a16="http://schemas.microsoft.com/office/drawing/2014/main" val="3257169646"/>
                    </a:ext>
                  </a:extLst>
                </a:gridCol>
                <a:gridCol w="1809985">
                  <a:extLst>
                    <a:ext uri="{9D8B030D-6E8A-4147-A177-3AD203B41FA5}">
                      <a16:colId xmlns:a16="http://schemas.microsoft.com/office/drawing/2014/main" val="1576519284"/>
                    </a:ext>
                  </a:extLst>
                </a:gridCol>
                <a:gridCol w="1612483">
                  <a:extLst>
                    <a:ext uri="{9D8B030D-6E8A-4147-A177-3AD203B41FA5}">
                      <a16:colId xmlns:a16="http://schemas.microsoft.com/office/drawing/2014/main" val="339421407"/>
                    </a:ext>
                  </a:extLst>
                </a:gridCol>
              </a:tblGrid>
              <a:tr h="7099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137160" marR="137160" marT="137160" marB="13716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用途</a:t>
                      </a:r>
                      <a:endParaRPr kumimoji="1" lang="en-US" altLang="ja-JP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令和２年度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（</a:t>
                      </a:r>
                      <a:r>
                        <a:rPr kumimoji="1" lang="en-US" altLang="ja-JP" dirty="0"/>
                        <a:t>6</a:t>
                      </a:r>
                      <a:r>
                        <a:rPr kumimoji="1" lang="ja-JP" altLang="en-US" dirty="0"/>
                        <a:t>月～</a:t>
                      </a:r>
                      <a:r>
                        <a:rPr kumimoji="1" lang="en-US" altLang="ja-JP" dirty="0"/>
                        <a:t>11</a:t>
                      </a:r>
                      <a:r>
                        <a:rPr kumimoji="1" lang="ja-JP" altLang="en-US" dirty="0"/>
                        <a:t>月末）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令和３年度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(4</a:t>
                      </a:r>
                      <a:r>
                        <a:rPr kumimoji="1" lang="ja-JP" altLang="en-US" dirty="0"/>
                        <a:t>月～</a:t>
                      </a:r>
                      <a:r>
                        <a:rPr kumimoji="1" lang="en-US" altLang="ja-JP" dirty="0"/>
                        <a:t>11</a:t>
                      </a:r>
                      <a:r>
                        <a:rPr kumimoji="1" lang="ja-JP" altLang="en-US" dirty="0"/>
                        <a:t>月末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1730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冒険遊び場運営費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年間運営費（人件費、交通費等）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3,409,851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4,125,380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1388173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子育て支援講座費　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月１回以上実施する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子育て支援イベントにかかる費用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円</a:t>
                      </a:r>
                      <a:endParaRPr kumimoji="1" lang="en-US" altLang="ja-JP" dirty="0"/>
                    </a:p>
                    <a:p>
                      <a:pPr algn="r"/>
                      <a:r>
                        <a:rPr kumimoji="1" lang="ja-JP" altLang="en-US" sz="1400" spc="0" dirty="0"/>
                        <a:t>（１に含む）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3909421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３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地域交流行事費</a:t>
                      </a:r>
                      <a:endParaRPr kumimoji="1" lang="ja-JP" altLang="en-US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年２回実施する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地域交流イベントにかかる費用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4046925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４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出張型冒険遊び場費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月１回以上実施する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出張型冒険遊び場にかかる費用</a:t>
                      </a:r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78,500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5890699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合計</a:t>
                      </a:r>
                    </a:p>
                  </a:txBody>
                  <a:tcPr marL="137160" marR="137160" marT="137160" marB="13716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7160" marR="137160" marT="137160" marB="137160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3,488,351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4,125,380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142471249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1774591" y="6370501"/>
            <a:ext cx="41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6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80897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8459" y="214946"/>
            <a:ext cx="10515600" cy="923348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3-1. </a:t>
            </a:r>
            <a:r>
              <a:rPr lang="ja-JP" altLang="en-US" sz="3200" dirty="0"/>
              <a:t>利用者数（月合計）</a:t>
            </a:r>
            <a:endParaRPr kumimoji="1" lang="ja-JP" altLang="en-US" sz="3200" dirty="0"/>
          </a:p>
        </p:txBody>
      </p:sp>
      <p:graphicFrame>
        <p:nvGraphicFramePr>
          <p:cNvPr id="11" name="コンテンツ プレースホルダー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017808"/>
              </p:ext>
            </p:extLst>
          </p:nvPr>
        </p:nvGraphicFramePr>
        <p:xfrm>
          <a:off x="328459" y="939446"/>
          <a:ext cx="9617399" cy="5074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21783" y="6436273"/>
            <a:ext cx="76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令和２年４～５月は新型コロナウイルス感染拡大防止のため事業休止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20436" y="1314920"/>
            <a:ext cx="678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（人）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1783" y="6190187"/>
            <a:ext cx="76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開館日：週４日（火・水・金・土曜日）</a:t>
            </a:r>
            <a:r>
              <a:rPr kumimoji="1" lang="en-US" altLang="ja-JP" sz="1400" dirty="0"/>
              <a:t>10</a:t>
            </a:r>
            <a:r>
              <a:rPr kumimoji="1" lang="ja-JP" altLang="en-US" sz="1400" dirty="0"/>
              <a:t>～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時　（祝日及び年末年始は休館）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669487" y="6337436"/>
            <a:ext cx="5225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7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822407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5175" y="233183"/>
            <a:ext cx="8911687" cy="639014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3-2. </a:t>
            </a:r>
            <a:r>
              <a:rPr lang="ja-JP" altLang="en-US" sz="3200" dirty="0"/>
              <a:t>利用者数（一日平均）</a:t>
            </a:r>
            <a:endParaRPr kumimoji="1" lang="ja-JP" altLang="en-US" sz="3200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074374"/>
              </p:ext>
            </p:extLst>
          </p:nvPr>
        </p:nvGraphicFramePr>
        <p:xfrm>
          <a:off x="0" y="1086713"/>
          <a:ext cx="10002129" cy="5070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1669487" y="6270018"/>
            <a:ext cx="5225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8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32847744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1834</TotalTime>
  <Words>976</Words>
  <Application>Microsoft Office PowerPoint</Application>
  <PresentationFormat>ワイド画面</PresentationFormat>
  <Paragraphs>222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Arial</vt:lpstr>
      <vt:lpstr>Trebuchet MS</vt:lpstr>
      <vt:lpstr>Wingdings 3</vt:lpstr>
      <vt:lpstr>ファセット</vt:lpstr>
      <vt:lpstr>鎌倉市冒険遊び場協働運営事業</vt:lpstr>
      <vt:lpstr>1. 協働事業における市の役割について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3-1. 利用者数（月合計）</vt:lpstr>
      <vt:lpstr>3-2. 利用者数（一日平均）</vt:lpstr>
      <vt:lpstr>3-2. 利用者数（地域別月平均）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鎌倉市冒険遊び場協働運営事業推進検討</dc:title>
  <dc:creator>user</dc:creator>
  <cp:lastModifiedBy>A16P096</cp:lastModifiedBy>
  <cp:revision>141</cp:revision>
  <cp:lastPrinted>2020-12-22T10:33:23Z</cp:lastPrinted>
  <dcterms:created xsi:type="dcterms:W3CDTF">2020-12-15T09:08:57Z</dcterms:created>
  <dcterms:modified xsi:type="dcterms:W3CDTF">2022-01-11T01:49:01Z</dcterms:modified>
</cp:coreProperties>
</file>