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13"/>
  </p:notesMasterIdLst>
  <p:sldIdLst>
    <p:sldId id="257" r:id="rId2"/>
    <p:sldId id="258" r:id="rId3"/>
    <p:sldId id="281" r:id="rId4"/>
    <p:sldId id="261" r:id="rId5"/>
    <p:sldId id="272" r:id="rId6"/>
    <p:sldId id="280" r:id="rId7"/>
    <p:sldId id="273" r:id="rId8"/>
    <p:sldId id="282" r:id="rId9"/>
    <p:sldId id="270" r:id="rId10"/>
    <p:sldId id="283" r:id="rId11"/>
    <p:sldId id="284"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中間スタイル 1 - アクセント 4">
    <a:wholeTbl>
      <a:tcTxStyle>
        <a:fontRef idx="minor">
          <a:srgbClr val="00000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rgbClr val="000000"/>
        </a:fontRef>
        <a:schemeClr val="lt1"/>
      </a:tcTxStyle>
      <a:tcStyle>
        <a:tcBdr/>
        <a:fill>
          <a:solidFill>
            <a:schemeClr val="accent4"/>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6"/>
    <p:restoredTop sz="94384" autoAdjust="0"/>
  </p:normalViewPr>
  <p:slideViewPr>
    <p:cSldViewPr snapToGrid="0">
      <p:cViewPr varScale="1">
        <p:scale>
          <a:sx n="70" d="100"/>
          <a:sy n="70" d="100"/>
        </p:scale>
        <p:origin x="7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令和4年度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10"/>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1-4E53-4A42-BB70-792EC721F356}"/>
              </c:ext>
            </c:extLst>
          </c:dPt>
          <c:dPt>
            <c:idx val="11"/>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3-4E53-4A42-BB70-792EC721F356}"/>
              </c:ext>
            </c:extLst>
          </c:dPt>
          <c:dLbls>
            <c:dLbl>
              <c:idx val="10"/>
              <c:layout>
                <c:manualLayout>
                  <c:x val="-1.5110356332881389E-2"/>
                  <c:y val="-5.230342397101356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53-4A42-BB70-792EC721F356}"/>
                </c:ext>
              </c:extLst>
            </c:dLbl>
            <c:dLbl>
              <c:idx val="11"/>
              <c:layout>
                <c:manualLayout>
                  <c:x val="-4.1419291263678222E-2"/>
                  <c:y val="-5.5063499114602669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53-4A42-BB70-792EC721F356}"/>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4">
                  <c:v>680</c:v>
                </c:pt>
                <c:pt idx="5">
                  <c:v>576</c:v>
                </c:pt>
                <c:pt idx="6">
                  <c:v>799</c:v>
                </c:pt>
                <c:pt idx="7">
                  <c:v>1126</c:v>
                </c:pt>
                <c:pt idx="8">
                  <c:v>1344</c:v>
                </c:pt>
                <c:pt idx="9">
                  <c:v>488</c:v>
                </c:pt>
                <c:pt idx="10">
                  <c:v>576</c:v>
                </c:pt>
                <c:pt idx="11">
                  <c:v>611</c:v>
                </c:pt>
              </c:numCache>
            </c:numRef>
          </c:val>
          <c:smooth val="0"/>
          <c:extLst>
            <c:ext xmlns:c16="http://schemas.microsoft.com/office/drawing/2014/chart" uri="{C3380CC4-5D6E-409C-BE32-E72D297353CC}">
              <c16:uniqueId val="{00000000-E16B-4C85-8665-E763F501B39B}"/>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endParaRPr lang="ja-JP" altLang="en-US" sz="1330" b="0" i="0" u="none" strike="noStrike" kern="1200" baseline="0">
                  <a:solidFill>
                    <a:schemeClr val="tx1">
                      <a:lumMod val="65000"/>
                      <a:lumOff val="35000"/>
                    </a:schemeClr>
                  </a:solidFill>
                  <a:latin typeface="+mn-lt"/>
                  <a:ea typeface="+mn-ea"/>
                  <a:cs typeface="+mn-cs"/>
                </a:endParaRPr>
              </a:p>
            </c:rich>
          </c:tx>
          <c:layout>
            <c:manualLayout>
              <c:xMode val="edge"/>
              <c:yMode val="edge"/>
              <c:x val="1.2375230175923149E-2"/>
              <c:y val="1.6863624469826512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令和4年度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4">
                  <c:v>40</c:v>
                </c:pt>
                <c:pt idx="5">
                  <c:v>38</c:v>
                </c:pt>
                <c:pt idx="6">
                  <c:v>44</c:v>
                </c:pt>
                <c:pt idx="7">
                  <c:v>56</c:v>
                </c:pt>
                <c:pt idx="8">
                  <c:v>64</c:v>
                </c:pt>
                <c:pt idx="9">
                  <c:v>33</c:v>
                </c:pt>
                <c:pt idx="10">
                  <c:v>34</c:v>
                </c:pt>
                <c:pt idx="11">
                  <c:v>36</c:v>
                </c:pt>
              </c:numCache>
            </c:numRef>
          </c:val>
          <c:smooth val="0"/>
          <c:extLst>
            <c:ext xmlns:c16="http://schemas.microsoft.com/office/drawing/2014/chart" uri="{C3380CC4-5D6E-409C-BE32-E72D297353CC}">
              <c16:uniqueId val="{00000000-8785-4441-B8FA-1934C40D5735}"/>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endParaRPr lang="ja-JP" altLang="en-US" sz="1330" b="0" i="0" u="none" strike="noStrike" kern="1200" baseline="0">
                  <a:solidFill>
                    <a:schemeClr val="tx1">
                      <a:lumMod val="65000"/>
                      <a:lumOff val="35000"/>
                    </a:schemeClr>
                  </a:solidFill>
                  <a:latin typeface="+mn-lt"/>
                  <a:ea typeface="+mn-ea"/>
                  <a:cs typeface="+mn-cs"/>
                </a:endParaRP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令和元年度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0">
                  <c:v>414</c:v>
                </c:pt>
                <c:pt idx="1">
                  <c:v>265</c:v>
                </c:pt>
                <c:pt idx="2">
                  <c:v>242</c:v>
                </c:pt>
                <c:pt idx="11">
                  <c:v>400</c:v>
                </c:pt>
              </c:numCache>
            </c:numRef>
          </c:val>
          <c:smooth val="0"/>
          <c:extLst>
            <c:ext xmlns:c16="http://schemas.microsoft.com/office/drawing/2014/chart" uri="{C3380CC4-5D6E-409C-BE32-E72D297353CC}">
              <c16:uniqueId val="{00000000-E16B-4C85-8665-E763F501B39B}"/>
            </c:ext>
          </c:extLst>
        </c:ser>
        <c:ser>
          <c:idx val="1"/>
          <c:order val="1"/>
          <c:tx>
            <c:strRef>
              <c:f>Sheet1!$C$1</c:f>
              <c:strCache>
                <c:ptCount val="1"/>
                <c:pt idx="0">
                  <c:v>令和2年度</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9"/>
              <c:layout>
                <c:manualLayout>
                  <c:x val="-5.6650779907823773E-2"/>
                  <c:y val="1.24118010443914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98F-45DC-BCCF-710C64A50876}"/>
                </c:ext>
              </c:extLst>
            </c:dLbl>
            <c:dLbl>
              <c:idx val="10"/>
              <c:layout>
                <c:manualLayout>
                  <c:x val="-2.6187802619532671E-2"/>
                  <c:y val="-2.74285479869885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98F-45DC-BCCF-710C64A50876}"/>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Sheet1!$C$2:$C$13</c:f>
              <c:numCache>
                <c:formatCode>General</c:formatCode>
                <c:ptCount val="12"/>
                <c:pt idx="0">
                  <c:v>343</c:v>
                </c:pt>
                <c:pt idx="1">
                  <c:v>352</c:v>
                </c:pt>
                <c:pt idx="2">
                  <c:v>286</c:v>
                </c:pt>
                <c:pt idx="3">
                  <c:v>310</c:v>
                </c:pt>
                <c:pt idx="6">
                  <c:v>87</c:v>
                </c:pt>
                <c:pt idx="7">
                  <c:v>245</c:v>
                </c:pt>
                <c:pt idx="8">
                  <c:v>662</c:v>
                </c:pt>
                <c:pt idx="9">
                  <c:v>399</c:v>
                </c:pt>
                <c:pt idx="10">
                  <c:v>396</c:v>
                </c:pt>
                <c:pt idx="11">
                  <c:v>321</c:v>
                </c:pt>
              </c:numCache>
            </c:numRef>
          </c:val>
          <c:smooth val="0"/>
          <c:extLst>
            <c:ext xmlns:c16="http://schemas.microsoft.com/office/drawing/2014/chart" uri="{C3380CC4-5D6E-409C-BE32-E72D297353CC}">
              <c16:uniqueId val="{00000001-E16B-4C85-8665-E763F501B39B}"/>
            </c:ext>
          </c:extLst>
        </c:ser>
        <c:ser>
          <c:idx val="2"/>
          <c:order val="2"/>
          <c:tx>
            <c:strRef>
              <c:f>Sheet1!$D$1</c:f>
              <c:strCache>
                <c:ptCount val="1"/>
                <c:pt idx="0">
                  <c:v>令和3年度</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Pt>
            <c:idx val="7"/>
            <c:marker>
              <c:symbol val="circle"/>
              <c:size val="5"/>
              <c:spPr>
                <a:solidFill>
                  <a:schemeClr val="accent3"/>
                </a:solidFill>
                <a:ln w="9525">
                  <a:solidFill>
                    <a:schemeClr val="accent3"/>
                  </a:solidFill>
                </a:ln>
                <a:effectLst/>
              </c:spPr>
            </c:marker>
            <c:bubble3D val="0"/>
            <c:spPr>
              <a:ln w="28575" cap="rnd">
                <a:solidFill>
                  <a:schemeClr val="accent3"/>
                </a:solidFill>
                <a:round/>
              </a:ln>
              <a:effectLst/>
            </c:spPr>
            <c:extLst>
              <c:ext xmlns:c16="http://schemas.microsoft.com/office/drawing/2014/chart" uri="{C3380CC4-5D6E-409C-BE32-E72D297353CC}">
                <c16:uniqueId val="{00000003-E16B-4C85-8665-E763F501B39B}"/>
              </c:ext>
            </c:extLst>
          </c:dPt>
          <c:dPt>
            <c:idx val="11"/>
            <c:marker>
              <c:symbol val="circle"/>
              <c:size val="5"/>
              <c:spPr>
                <a:solidFill>
                  <a:schemeClr val="accent3"/>
                </a:solidFill>
                <a:ln w="9525">
                  <a:solidFill>
                    <a:schemeClr val="accent3"/>
                  </a:solidFill>
                </a:ln>
                <a:effectLst/>
              </c:spPr>
            </c:marker>
            <c:bubble3D val="0"/>
            <c:spPr>
              <a:ln w="28575" cap="rnd">
                <a:solidFill>
                  <a:schemeClr val="accent3"/>
                </a:solidFill>
                <a:round/>
              </a:ln>
              <a:effectLst/>
            </c:spPr>
            <c:extLst>
              <c:ext xmlns:c16="http://schemas.microsoft.com/office/drawing/2014/chart" uri="{C3380CC4-5D6E-409C-BE32-E72D297353CC}">
                <c16:uniqueId val="{00000005-E16B-4C85-8665-E763F501B39B}"/>
              </c:ext>
            </c:extLst>
          </c:dPt>
          <c:dLbls>
            <c:dLbl>
              <c:idx val="7"/>
              <c:layout>
                <c:manualLayout>
                  <c:x val="-9.5716331895555964E-3"/>
                  <c:y val="-3.850304825306813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16B-4C85-8665-E763F501B39B}"/>
                </c:ext>
              </c:extLst>
            </c:dLbl>
            <c:dLbl>
              <c:idx val="9"/>
              <c:layout>
                <c:manualLayout>
                  <c:x val="4.2751746687587338E-3"/>
                  <c:y val="-6.11396125520023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98F-45DC-BCCF-710C64A50876}"/>
                </c:ext>
              </c:extLst>
            </c:dLbl>
            <c:dLbl>
              <c:idx val="10"/>
              <c:layout>
                <c:manualLayout>
                  <c:x val="-2.6482292603985835E-3"/>
                  <c:y val="-9.040694587890078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98F-45DC-BCCF-710C64A50876}"/>
                </c:ext>
              </c:extLst>
            </c:dLbl>
            <c:dLbl>
              <c:idx val="11"/>
              <c:layout>
                <c:manualLayout>
                  <c:x val="-1.649503711871261E-2"/>
                  <c:y val="-3.574297310947892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16B-4C85-8665-E763F501B39B}"/>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Sheet1!$D$2:$D$13</c:f>
              <c:numCache>
                <c:formatCode>General</c:formatCode>
                <c:ptCount val="12"/>
                <c:pt idx="0">
                  <c:v>763</c:v>
                </c:pt>
                <c:pt idx="1">
                  <c:v>629</c:v>
                </c:pt>
                <c:pt idx="2">
                  <c:v>493</c:v>
                </c:pt>
                <c:pt idx="3">
                  <c:v>754</c:v>
                </c:pt>
                <c:pt idx="4">
                  <c:v>344</c:v>
                </c:pt>
                <c:pt idx="5">
                  <c:v>278</c:v>
                </c:pt>
                <c:pt idx="6">
                  <c:v>682</c:v>
                </c:pt>
                <c:pt idx="7">
                  <c:v>752</c:v>
                </c:pt>
                <c:pt idx="8">
                  <c:v>909</c:v>
                </c:pt>
                <c:pt idx="9">
                  <c:v>434</c:v>
                </c:pt>
                <c:pt idx="10">
                  <c:v>542</c:v>
                </c:pt>
                <c:pt idx="11">
                  <c:v>441</c:v>
                </c:pt>
              </c:numCache>
            </c:numRef>
          </c:val>
          <c:smooth val="0"/>
          <c:extLst>
            <c:ext xmlns:c16="http://schemas.microsoft.com/office/drawing/2014/chart" uri="{C3380CC4-5D6E-409C-BE32-E72D297353CC}">
              <c16:uniqueId val="{00000006-E16B-4C85-8665-E763F501B39B}"/>
            </c:ext>
          </c:extLst>
        </c:ser>
        <c:ser>
          <c:idx val="3"/>
          <c:order val="3"/>
          <c:tx>
            <c:strRef>
              <c:f>Sheet1!$E$1</c:f>
              <c:strCache>
                <c:ptCount val="1"/>
                <c:pt idx="0">
                  <c:v>令和4年度</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Pt>
            <c:idx val="10"/>
            <c:marker>
              <c:symbol val="circle"/>
              <c:size val="5"/>
              <c:spPr>
                <a:solidFill>
                  <a:schemeClr val="accent4"/>
                </a:solidFill>
                <a:ln w="9525">
                  <a:solidFill>
                    <a:schemeClr val="accent4"/>
                  </a:solidFill>
                </a:ln>
                <a:effectLst/>
              </c:spPr>
            </c:marker>
            <c:bubble3D val="0"/>
            <c:spPr>
              <a:ln w="28575" cap="rnd">
                <a:solidFill>
                  <a:schemeClr val="accent4"/>
                </a:solidFill>
                <a:round/>
              </a:ln>
              <a:effectLst/>
            </c:spPr>
            <c:extLst>
              <c:ext xmlns:c16="http://schemas.microsoft.com/office/drawing/2014/chart" uri="{C3380CC4-5D6E-409C-BE32-E72D297353CC}">
                <c16:uniqueId val="{00000008-E16B-4C85-8665-E763F501B39B}"/>
              </c:ext>
            </c:extLst>
          </c:dPt>
          <c:dPt>
            <c:idx val="11"/>
            <c:marker>
              <c:symbol val="circle"/>
              <c:size val="5"/>
              <c:spPr>
                <a:solidFill>
                  <a:schemeClr val="accent4"/>
                </a:solidFill>
                <a:ln w="9525">
                  <a:solidFill>
                    <a:schemeClr val="accent4"/>
                  </a:solidFill>
                </a:ln>
                <a:effectLst/>
              </c:spPr>
            </c:marker>
            <c:bubble3D val="0"/>
            <c:spPr>
              <a:ln w="28575" cap="rnd">
                <a:solidFill>
                  <a:schemeClr val="accent4"/>
                </a:solidFill>
                <a:round/>
              </a:ln>
              <a:effectLst/>
            </c:spPr>
            <c:extLst>
              <c:ext xmlns:c16="http://schemas.microsoft.com/office/drawing/2014/chart" uri="{C3380CC4-5D6E-409C-BE32-E72D297353CC}">
                <c16:uniqueId val="{0000000A-E16B-4C85-8665-E763F501B39B}"/>
              </c:ext>
            </c:extLst>
          </c:dPt>
          <c:dLbls>
            <c:dLbl>
              <c:idx val="9"/>
              <c:layout>
                <c:manualLayout>
                  <c:x val="-2.0649079476206877E-2"/>
                  <c:y val="-0.11323853051611471"/>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98F-45DC-BCCF-710C64A50876}"/>
                </c:ext>
              </c:extLst>
            </c:dLbl>
            <c:dLbl>
              <c:idx val="10"/>
              <c:layout>
                <c:manualLayout>
                  <c:x val="-1.0956313975387018E-2"/>
                  <c:y val="-7.37558035154101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16B-4C85-8665-E763F501B39B}"/>
                </c:ext>
              </c:extLst>
            </c:dLbl>
            <c:dLbl>
              <c:idx val="11"/>
              <c:layout>
                <c:manualLayout>
                  <c:x val="-4.1419291263678222E-2"/>
                  <c:y val="-5.5063499114602669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16B-4C85-8665-E763F501B39B}"/>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Sheet1!$E$2:$E$13</c:f>
              <c:numCache>
                <c:formatCode>General</c:formatCode>
                <c:ptCount val="12"/>
                <c:pt idx="4">
                  <c:v>680</c:v>
                </c:pt>
                <c:pt idx="5">
                  <c:v>576</c:v>
                </c:pt>
                <c:pt idx="6">
                  <c:v>799</c:v>
                </c:pt>
                <c:pt idx="7">
                  <c:v>1126</c:v>
                </c:pt>
                <c:pt idx="8">
                  <c:v>1344</c:v>
                </c:pt>
                <c:pt idx="9">
                  <c:v>488</c:v>
                </c:pt>
                <c:pt idx="10">
                  <c:v>576</c:v>
                </c:pt>
                <c:pt idx="11">
                  <c:v>611</c:v>
                </c:pt>
              </c:numCache>
            </c:numRef>
          </c:val>
          <c:smooth val="0"/>
          <c:extLst>
            <c:ext xmlns:c16="http://schemas.microsoft.com/office/drawing/2014/chart" uri="{C3380CC4-5D6E-409C-BE32-E72D297353CC}">
              <c16:uniqueId val="{0000000B-E16B-4C85-8665-E763F501B39B}"/>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endParaRPr lang="ja-JP" altLang="en-US" sz="1330" b="0" i="0" u="none" strike="noStrike" kern="1200" baseline="0">
                  <a:solidFill>
                    <a:schemeClr val="tx1">
                      <a:lumMod val="65000"/>
                      <a:lumOff val="35000"/>
                    </a:schemeClr>
                  </a:solidFill>
                  <a:latin typeface="+mn-lt"/>
                  <a:ea typeface="+mn-ea"/>
                  <a:cs typeface="+mn-cs"/>
                </a:endParaRPr>
              </a:p>
            </c:rich>
          </c:tx>
          <c:layout>
            <c:manualLayout>
              <c:xMode val="edge"/>
              <c:yMode val="edge"/>
              <c:x val="1.2375230175923149E-2"/>
              <c:y val="1.6863624469826512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令和元年度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0">
                  <c:v>26</c:v>
                </c:pt>
                <c:pt idx="1">
                  <c:v>18</c:v>
                </c:pt>
                <c:pt idx="2">
                  <c:v>17</c:v>
                </c:pt>
                <c:pt idx="11">
                  <c:v>44</c:v>
                </c:pt>
              </c:numCache>
            </c:numRef>
          </c:val>
          <c:smooth val="0"/>
          <c:extLst>
            <c:ext xmlns:c16="http://schemas.microsoft.com/office/drawing/2014/chart" uri="{C3380CC4-5D6E-409C-BE32-E72D297353CC}">
              <c16:uniqueId val="{00000000-D28D-48D2-9693-3618137196FA}"/>
            </c:ext>
          </c:extLst>
        </c:ser>
        <c:ser>
          <c:idx val="1"/>
          <c:order val="1"/>
          <c:tx>
            <c:strRef>
              <c:f>Sheet1!$C$1</c:f>
              <c:strCache>
                <c:ptCount val="1"/>
                <c:pt idx="0">
                  <c:v>令和2年度</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Sheet1!$C$2:$C$13</c:f>
              <c:numCache>
                <c:formatCode>General</c:formatCode>
                <c:ptCount val="12"/>
                <c:pt idx="0">
                  <c:v>21</c:v>
                </c:pt>
                <c:pt idx="1">
                  <c:v>22</c:v>
                </c:pt>
                <c:pt idx="2">
                  <c:v>19</c:v>
                </c:pt>
                <c:pt idx="3">
                  <c:v>18</c:v>
                </c:pt>
                <c:pt idx="6">
                  <c:v>10</c:v>
                </c:pt>
                <c:pt idx="7">
                  <c:v>15</c:v>
                </c:pt>
                <c:pt idx="8">
                  <c:v>39</c:v>
                </c:pt>
                <c:pt idx="9">
                  <c:v>19</c:v>
                </c:pt>
                <c:pt idx="10">
                  <c:v>20</c:v>
                </c:pt>
                <c:pt idx="11">
                  <c:v>21</c:v>
                </c:pt>
              </c:numCache>
            </c:numRef>
          </c:val>
          <c:smooth val="0"/>
          <c:extLst>
            <c:ext xmlns:c16="http://schemas.microsoft.com/office/drawing/2014/chart" uri="{C3380CC4-5D6E-409C-BE32-E72D297353CC}">
              <c16:uniqueId val="{00000001-D28D-48D2-9693-3618137196FA}"/>
            </c:ext>
          </c:extLst>
        </c:ser>
        <c:ser>
          <c:idx val="2"/>
          <c:order val="2"/>
          <c:tx>
            <c:strRef>
              <c:f>Sheet1!$D$1</c:f>
              <c:strCache>
                <c:ptCount val="1"/>
                <c:pt idx="0">
                  <c:v>令和3年度</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Sheet1!$D$2:$D$13</c:f>
              <c:numCache>
                <c:formatCode>General</c:formatCode>
                <c:ptCount val="12"/>
                <c:pt idx="0">
                  <c:v>51</c:v>
                </c:pt>
                <c:pt idx="1">
                  <c:v>45</c:v>
                </c:pt>
                <c:pt idx="2">
                  <c:v>33</c:v>
                </c:pt>
                <c:pt idx="3">
                  <c:v>42</c:v>
                </c:pt>
                <c:pt idx="4">
                  <c:v>20</c:v>
                </c:pt>
                <c:pt idx="5">
                  <c:v>16</c:v>
                </c:pt>
                <c:pt idx="6">
                  <c:v>38</c:v>
                </c:pt>
                <c:pt idx="7">
                  <c:v>50</c:v>
                </c:pt>
                <c:pt idx="8">
                  <c:v>53</c:v>
                </c:pt>
                <c:pt idx="9">
                  <c:v>26</c:v>
                </c:pt>
                <c:pt idx="10">
                  <c:v>30</c:v>
                </c:pt>
                <c:pt idx="11">
                  <c:v>28</c:v>
                </c:pt>
              </c:numCache>
            </c:numRef>
          </c:val>
          <c:smooth val="0"/>
          <c:extLst>
            <c:ext xmlns:c16="http://schemas.microsoft.com/office/drawing/2014/chart" uri="{C3380CC4-5D6E-409C-BE32-E72D297353CC}">
              <c16:uniqueId val="{00000002-D28D-48D2-9693-3618137196FA}"/>
            </c:ext>
          </c:extLst>
        </c:ser>
        <c:ser>
          <c:idx val="3"/>
          <c:order val="3"/>
          <c:tx>
            <c:strRef>
              <c:f>Sheet1!$E$1</c:f>
              <c:strCache>
                <c:ptCount val="1"/>
                <c:pt idx="0">
                  <c:v>令和4年度</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11"/>
              <c:layout>
                <c:manualLayout>
                  <c:x val="-3.9582067907007953E-2"/>
                  <c:y val="-2.92266462640244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421-4C16-9161-AB602C44E1A2}"/>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Sheet1!$E$2:$E$13</c:f>
              <c:numCache>
                <c:formatCode>General</c:formatCode>
                <c:ptCount val="12"/>
                <c:pt idx="4">
                  <c:v>40</c:v>
                </c:pt>
                <c:pt idx="5">
                  <c:v>38</c:v>
                </c:pt>
                <c:pt idx="6">
                  <c:v>44</c:v>
                </c:pt>
                <c:pt idx="7">
                  <c:v>56</c:v>
                </c:pt>
                <c:pt idx="8">
                  <c:v>64</c:v>
                </c:pt>
                <c:pt idx="9">
                  <c:v>33</c:v>
                </c:pt>
                <c:pt idx="10">
                  <c:v>34</c:v>
                </c:pt>
                <c:pt idx="11">
                  <c:v>36</c:v>
                </c:pt>
              </c:numCache>
            </c:numRef>
          </c:val>
          <c:smooth val="0"/>
          <c:extLst>
            <c:ext xmlns:c16="http://schemas.microsoft.com/office/drawing/2014/chart" uri="{C3380CC4-5D6E-409C-BE32-E72D297353CC}">
              <c16:uniqueId val="{00000003-D28D-48D2-9693-3618137196FA}"/>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endParaRPr lang="ja-JP" altLang="en-US" sz="1330" b="0" i="0" u="none" strike="noStrike" kern="1200" baseline="0">
                  <a:solidFill>
                    <a:schemeClr val="tx1">
                      <a:lumMod val="65000"/>
                      <a:lumOff val="35000"/>
                    </a:schemeClr>
                  </a:solidFill>
                  <a:latin typeface="+mn-lt"/>
                  <a:ea typeface="+mn-ea"/>
                  <a:cs typeface="+mn-cs"/>
                </a:endParaRP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zh-CN" altLang="en-US" sz="1800" b="0" i="0" u="none" strike="noStrike" kern="1200" spc="0" baseline="0" dirty="0">
                <a:solidFill>
                  <a:schemeClr val="tx1">
                    <a:lumMod val="65000"/>
                    <a:lumOff val="35000"/>
                  </a:schemeClr>
                </a:solidFill>
                <a:latin typeface="メイリオ"/>
                <a:ea typeface="メイリオ"/>
                <a:cs typeface="+mn-cs"/>
              </a:rPr>
              <a:t>令和</a:t>
            </a:r>
            <a:r>
              <a:rPr lang="en-US" altLang="ja-JP" sz="1800" b="0" i="0" u="none" strike="noStrike" kern="1200" spc="0" baseline="0" dirty="0">
                <a:solidFill>
                  <a:schemeClr val="tx1">
                    <a:lumMod val="65000"/>
                    <a:lumOff val="35000"/>
                  </a:schemeClr>
                </a:solidFill>
                <a:latin typeface="メイリオ"/>
                <a:ea typeface="メイリオ"/>
                <a:cs typeface="+mn-cs"/>
              </a:rPr>
              <a:t>3</a:t>
            </a:r>
            <a:r>
              <a:rPr lang="zh-CN" altLang="en-US" sz="1800" b="0" i="0" u="none" strike="noStrike" kern="1200" spc="0" baseline="0" dirty="0">
                <a:solidFill>
                  <a:schemeClr val="tx1">
                    <a:lumMod val="65000"/>
                    <a:lumOff val="35000"/>
                  </a:schemeClr>
                </a:solidFill>
                <a:latin typeface="メイリオ"/>
                <a:ea typeface="メイリオ"/>
                <a:cs typeface="+mn-cs"/>
              </a:rPr>
              <a:t>年度</a:t>
            </a:r>
            <a:r>
              <a:rPr lang="ja-JP" altLang="en-US" sz="1600" b="0" i="0" u="none" strike="noStrike" kern="1200" spc="0" baseline="0" dirty="0">
                <a:solidFill>
                  <a:schemeClr val="tx1">
                    <a:lumMod val="65000"/>
                    <a:lumOff val="35000"/>
                  </a:schemeClr>
                </a:solidFill>
                <a:latin typeface="メイリオ"/>
                <a:ea typeface="メイリオ"/>
                <a:cs typeface="+mn-cs"/>
              </a:rPr>
              <a:t>（</a:t>
            </a:r>
            <a:r>
              <a:rPr lang="en-US" altLang="ja-JP" sz="1600" b="0" i="0" u="none" strike="noStrike" kern="1200" spc="0" baseline="0" dirty="0">
                <a:solidFill>
                  <a:schemeClr val="tx1">
                    <a:lumMod val="65000"/>
                    <a:lumOff val="35000"/>
                  </a:schemeClr>
                </a:solidFill>
                <a:latin typeface="メイリオ"/>
                <a:ea typeface="メイリオ"/>
                <a:cs typeface="+mn-cs"/>
              </a:rPr>
              <a:t>4</a:t>
            </a:r>
            <a:r>
              <a:rPr lang="ja-JP" altLang="en-US" sz="1600" b="0" i="0" u="none" strike="noStrike" kern="1200" spc="0" baseline="0" dirty="0">
                <a:solidFill>
                  <a:schemeClr val="tx1">
                    <a:lumMod val="65000"/>
                    <a:lumOff val="35000"/>
                  </a:schemeClr>
                </a:solidFill>
                <a:latin typeface="メイリオ"/>
                <a:ea typeface="メイリオ"/>
                <a:cs typeface="+mn-cs"/>
              </a:rPr>
              <a:t>～</a:t>
            </a:r>
            <a:r>
              <a:rPr lang="en-US" altLang="ja-JP" sz="1600" b="0" i="0" u="none" strike="noStrike" kern="1200" spc="0" baseline="0" dirty="0">
                <a:solidFill>
                  <a:schemeClr val="tx1">
                    <a:lumMod val="65000"/>
                    <a:lumOff val="35000"/>
                  </a:schemeClr>
                </a:solidFill>
                <a:latin typeface="メイリオ"/>
                <a:ea typeface="メイリオ"/>
                <a:cs typeface="+mn-cs"/>
              </a:rPr>
              <a:t>11</a:t>
            </a:r>
            <a:r>
              <a:rPr lang="ja-JP" altLang="en-US" sz="1600" b="0" i="0" u="none" strike="noStrike" kern="1200" spc="0" baseline="0" dirty="0">
                <a:solidFill>
                  <a:schemeClr val="tx1">
                    <a:lumMod val="65000"/>
                    <a:lumOff val="35000"/>
                  </a:schemeClr>
                </a:solidFill>
                <a:latin typeface="メイリオ"/>
                <a:ea typeface="メイリオ"/>
                <a:cs typeface="+mn-cs"/>
              </a:rPr>
              <a:t>月）</a:t>
            </a:r>
            <a:endParaRPr lang="zh-CN"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8532425851138732"/>
          <c:y val="0"/>
        </c:manualLayout>
      </c:layout>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4422981338671038"/>
          <c:y val="0.19080318983929059"/>
          <c:w val="0.49208185146074895"/>
          <c:h val="0.65936190485380242"/>
        </c:manualLayout>
      </c:layout>
      <c:pieChart>
        <c:varyColors val="1"/>
        <c:ser>
          <c:idx val="0"/>
          <c:order val="0"/>
          <c:tx>
            <c:strRef>
              <c:f>Sheet1!$B$1</c:f>
              <c:strCache>
                <c:ptCount val="1"/>
                <c:pt idx="0">
                  <c:v>令和3年度</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39A-4EC0-8BEB-2193252ABD2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9A-4EC0-8BEB-2193252ABD2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39A-4EC0-8BEB-2193252ABD2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39A-4EC0-8BEB-2193252ABD2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39A-4EC0-8BEB-2193252ABD2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39A-4EC0-8BEB-2193252ABD26}"/>
              </c:ext>
            </c:extLst>
          </c:dPt>
          <c:dLbls>
            <c:dLbl>
              <c:idx val="0"/>
              <c:layout>
                <c:manualLayout>
                  <c:x val="2.2792022792022793E-2"/>
                  <c:y val="3.025210084033613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9A-4EC0-8BEB-2193252ABD26}"/>
                </c:ext>
              </c:extLst>
            </c:dLbl>
            <c:dLbl>
              <c:idx val="1"/>
              <c:layout>
                <c:manualLayout>
                  <c:x val="0.33254508177830266"/>
                  <c:y val="-0.10421311087581164"/>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39A-4EC0-8BEB-2193252ABD26}"/>
                </c:ext>
              </c:extLst>
            </c:dLbl>
            <c:dLbl>
              <c:idx val="2"/>
              <c:layout>
                <c:manualLayout>
                  <c:x val="0"/>
                  <c:y val="2.6890756302520979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39A-4EC0-8BEB-2193252ABD26}"/>
                </c:ext>
              </c:extLst>
            </c:dLbl>
            <c:dLbl>
              <c:idx val="3"/>
              <c:layout>
                <c:manualLayout>
                  <c:x val="-8.5470085470085479E-3"/>
                  <c:y val="1.344537815126050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39A-4EC0-8BEB-2193252ABD26}"/>
                </c:ext>
              </c:extLst>
            </c:dLbl>
            <c:dLbl>
              <c:idx val="4"/>
              <c:layout>
                <c:manualLayout>
                  <c:x val="-6.6985812510655905E-3"/>
                  <c:y val="-1.52987954236239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39A-4EC0-8BEB-2193252ABD26}"/>
                </c:ext>
              </c:extLst>
            </c:dLbl>
            <c:dLbl>
              <c:idx val="5"/>
              <c:layout>
                <c:manualLayout>
                  <c:x val="6.2189351769303951E-2"/>
                  <c:y val="-7.8220578335445566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39A-4EC0-8BEB-2193252ABD26}"/>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68</c:v>
                </c:pt>
                <c:pt idx="1">
                  <c:v>423</c:v>
                </c:pt>
                <c:pt idx="2">
                  <c:v>13</c:v>
                </c:pt>
                <c:pt idx="3">
                  <c:v>18</c:v>
                </c:pt>
                <c:pt idx="4">
                  <c:v>8</c:v>
                </c:pt>
                <c:pt idx="5">
                  <c:v>20</c:v>
                </c:pt>
              </c:numCache>
            </c:numRef>
          </c:val>
          <c:extLst>
            <c:ext xmlns:c16="http://schemas.microsoft.com/office/drawing/2014/chart" uri="{C3380CC4-5D6E-409C-BE32-E72D297353CC}">
              <c16:uniqueId val="{0000000C-739A-4EC0-8BEB-2193252ABD2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2475314080897713"/>
          <c:y val="0.91979537003979395"/>
          <c:w val="0.54222928784035462"/>
          <c:h val="5.1523751237209342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ja-JP" altLang="en-US" sz="1800" b="0" i="0" u="none" strike="noStrike" kern="1200" spc="0" baseline="0" dirty="0">
                <a:solidFill>
                  <a:schemeClr val="tx1">
                    <a:lumMod val="65000"/>
                    <a:lumOff val="35000"/>
                  </a:schemeClr>
                </a:solidFill>
                <a:latin typeface="メイリオ"/>
                <a:ea typeface="メイリオ"/>
                <a:cs typeface="+mn-cs"/>
              </a:rPr>
              <a:t>令和</a:t>
            </a:r>
            <a:r>
              <a:rPr lang="en-US" altLang="ja-JP" sz="1800" b="0" i="0" u="none" strike="noStrike" kern="1200" spc="0" baseline="0" dirty="0">
                <a:solidFill>
                  <a:schemeClr val="tx1">
                    <a:lumMod val="65000"/>
                    <a:lumOff val="35000"/>
                  </a:schemeClr>
                </a:solidFill>
                <a:latin typeface="メイリオ"/>
                <a:ea typeface="メイリオ"/>
                <a:cs typeface="+mn-cs"/>
              </a:rPr>
              <a:t>4</a:t>
            </a:r>
            <a:r>
              <a:rPr lang="ja-JP" altLang="en-US" sz="1800" b="0" i="0" u="none" strike="noStrike" kern="1200" spc="0" baseline="0" dirty="0">
                <a:solidFill>
                  <a:schemeClr val="tx1">
                    <a:lumMod val="65000"/>
                    <a:lumOff val="35000"/>
                  </a:schemeClr>
                </a:solidFill>
                <a:latin typeface="メイリオ"/>
                <a:ea typeface="メイリオ"/>
                <a:cs typeface="+mn-cs"/>
              </a:rPr>
              <a:t>年度</a:t>
            </a:r>
            <a:r>
              <a:rPr lang="ja-JP" altLang="en-US" sz="1600" b="0" i="0" u="none" strike="noStrike" kern="1200" spc="0" baseline="0" dirty="0">
                <a:solidFill>
                  <a:schemeClr val="tx1">
                    <a:lumMod val="65000"/>
                    <a:lumOff val="35000"/>
                  </a:schemeClr>
                </a:solidFill>
                <a:latin typeface="メイリオ"/>
                <a:ea typeface="メイリオ"/>
                <a:cs typeface="+mn-cs"/>
              </a:rPr>
              <a:t>（</a:t>
            </a:r>
            <a:r>
              <a:rPr lang="en-US" altLang="ja-JP" sz="1600" b="0" i="0" u="none" strike="noStrike" kern="1200" spc="0" baseline="0" dirty="0">
                <a:solidFill>
                  <a:schemeClr val="tx1">
                    <a:lumMod val="65000"/>
                    <a:lumOff val="35000"/>
                  </a:schemeClr>
                </a:solidFill>
                <a:latin typeface="メイリオ"/>
                <a:ea typeface="メイリオ"/>
                <a:cs typeface="+mn-cs"/>
              </a:rPr>
              <a:t>4</a:t>
            </a:r>
            <a:r>
              <a:rPr lang="ja-JP" altLang="en-US" sz="1600" b="0" i="0" u="none" strike="noStrike" kern="1200" spc="0" baseline="0" dirty="0">
                <a:solidFill>
                  <a:schemeClr val="tx1">
                    <a:lumMod val="65000"/>
                    <a:lumOff val="35000"/>
                  </a:schemeClr>
                </a:solidFill>
                <a:latin typeface="メイリオ"/>
                <a:ea typeface="メイリオ"/>
                <a:cs typeface="+mn-cs"/>
              </a:rPr>
              <a:t>～</a:t>
            </a:r>
            <a:r>
              <a:rPr lang="en-US" altLang="ja-JP" sz="1600" b="0" i="0" u="none" strike="noStrike" kern="1200" spc="0" baseline="0">
                <a:solidFill>
                  <a:schemeClr val="tx1">
                    <a:lumMod val="65000"/>
                    <a:lumOff val="35000"/>
                  </a:schemeClr>
                </a:solidFill>
                <a:latin typeface="メイリオ"/>
                <a:ea typeface="メイリオ"/>
                <a:cs typeface="+mn-cs"/>
              </a:rPr>
              <a:t>11</a:t>
            </a:r>
            <a:r>
              <a:rPr lang="ja-JP" altLang="en-US" sz="1600" b="0" i="0" u="none" strike="noStrike" kern="1200" spc="0" baseline="0">
                <a:solidFill>
                  <a:schemeClr val="tx1">
                    <a:lumMod val="65000"/>
                    <a:lumOff val="35000"/>
                  </a:schemeClr>
                </a:solidFill>
                <a:latin typeface="メイリオ"/>
                <a:ea typeface="メイリオ"/>
                <a:cs typeface="+mn-cs"/>
              </a:rPr>
              <a:t>月</a:t>
            </a:r>
            <a:r>
              <a:rPr lang="ja-JP" altLang="en-US" sz="1600" b="0" i="0" u="none" strike="noStrike" kern="1200" spc="0" baseline="0" dirty="0">
                <a:solidFill>
                  <a:schemeClr val="tx1">
                    <a:lumMod val="65000"/>
                    <a:lumOff val="35000"/>
                  </a:schemeClr>
                </a:solidFill>
                <a:latin typeface="メイリオ"/>
                <a:ea typeface="メイリオ"/>
                <a:cs typeface="+mn-cs"/>
              </a:rPr>
              <a:t>）</a:t>
            </a:r>
            <a:endParaRPr lang="ja-JP"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9205927676614851"/>
          <c:y val="1.4575874582413068E-2"/>
        </c:manualLayout>
      </c:layout>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079477401774836"/>
          <c:y val="0.21763350835817658"/>
          <c:w val="0.5817569017655011"/>
          <c:h val="0.61173874835434339"/>
        </c:manualLayout>
      </c:layout>
      <c:pieChart>
        <c:varyColors val="1"/>
        <c:ser>
          <c:idx val="0"/>
          <c:order val="0"/>
          <c:tx>
            <c:strRef>
              <c:f>Sheet1!$B$1</c:f>
              <c:strCache>
                <c:ptCount val="1"/>
                <c:pt idx="0">
                  <c:v>令和4年度</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37E-4989-82CD-CD017368DF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37E-4989-82CD-CD017368DF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37E-4989-82CD-CD017368DF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37E-4989-82CD-CD017368DF7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37E-4989-82CD-CD017368DF7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D37E-4989-82CD-CD017368DF7D}"/>
              </c:ext>
            </c:extLst>
          </c:dPt>
          <c:dLbls>
            <c:dLbl>
              <c:idx val="0"/>
              <c:layout>
                <c:manualLayout>
                  <c:x val="1.6433325156721891E-2"/>
                  <c:y val="2.9706471033819324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7E-4989-82CD-CD017368DF7D}"/>
                </c:ext>
              </c:extLst>
            </c:dLbl>
            <c:dLbl>
              <c:idx val="1"/>
              <c:layout>
                <c:manualLayout>
                  <c:x val="0.3380569746525664"/>
                  <c:y val="-4.8317819664607742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7E-4989-82CD-CD017368DF7D}"/>
                </c:ext>
              </c:extLst>
            </c:dLbl>
            <c:dLbl>
              <c:idx val="2"/>
              <c:layout>
                <c:manualLayout>
                  <c:x val="-7.0428536385951382E-2"/>
                  <c:y val="7.788575937593268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37E-4989-82CD-CD017368DF7D}"/>
                </c:ext>
              </c:extLst>
            </c:dLbl>
            <c:dLbl>
              <c:idx val="3"/>
              <c:layout>
                <c:manualLayout>
                  <c:x val="-5.1647593349697693E-2"/>
                  <c:y val="3.4560489895916188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37E-4989-82CD-CD017368DF7D}"/>
                </c:ext>
              </c:extLst>
            </c:dLbl>
            <c:dLbl>
              <c:idx val="4"/>
              <c:layout>
                <c:manualLayout>
                  <c:x val="-1.3436418198259794E-2"/>
                  <c:y val="-4.0091139632607558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37E-4989-82CD-CD017368DF7D}"/>
                </c:ext>
              </c:extLst>
            </c:dLbl>
            <c:dLbl>
              <c:idx val="5"/>
              <c:layout>
                <c:manualLayout>
                  <c:x val="6.1038064867824489E-2"/>
                  <c:y val="-8.6539732639925471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37E-4989-82CD-CD017368DF7D}"/>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52</c:v>
                </c:pt>
                <c:pt idx="1">
                  <c:v>637</c:v>
                </c:pt>
                <c:pt idx="2">
                  <c:v>32</c:v>
                </c:pt>
                <c:pt idx="3">
                  <c:v>30</c:v>
                </c:pt>
                <c:pt idx="4">
                  <c:v>11</c:v>
                </c:pt>
                <c:pt idx="5">
                  <c:v>17</c:v>
                </c:pt>
              </c:numCache>
            </c:numRef>
          </c:val>
          <c:extLst>
            <c:ext xmlns:c16="http://schemas.microsoft.com/office/drawing/2014/chart" uri="{C3380CC4-5D6E-409C-BE32-E72D297353CC}">
              <c16:uniqueId val="{0000000C-D37E-4989-82CD-CD017368DF7D}"/>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7746900543630664"/>
          <c:y val="0.90019093795964433"/>
          <c:w val="0.61610883630430224"/>
          <c:h val="4.8781995423164817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3668193367463891"/>
          <c:y val="0.25359216930312295"/>
          <c:w val="0.6702046605018378"/>
          <c:h val="0.6188127091309924"/>
        </c:manualLayout>
      </c:layout>
      <c:pieChart>
        <c:varyColors val="1"/>
        <c:ser>
          <c:idx val="0"/>
          <c:order val="0"/>
          <c:tx>
            <c:strRef>
              <c:f>Sheet1!$B$1</c:f>
              <c:strCache>
                <c:ptCount val="1"/>
                <c:pt idx="0">
                  <c:v>地域別　午前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EAF-46D6-8F5B-153AEED7169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EAF-46D6-8F5B-153AEED7169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3634-4EC7-BFE2-C54C8F66E90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3634-4EC7-BFE2-C54C8F66E90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4-3634-4EC7-BFE2-C54C8F66E90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5-3634-4EC7-BFE2-C54C8F66E909}"/>
              </c:ext>
            </c:extLst>
          </c:dPt>
          <c:dLbls>
            <c:dLbl>
              <c:idx val="0"/>
              <c:layout>
                <c:manualLayout>
                  <c:x val="9.583138281035794E-2"/>
                  <c:y val="2.9343163678246381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8109381930564259"/>
                      <c:h val="5.7512600809363018E-2"/>
                    </c:manualLayout>
                  </c15:layout>
                </c:ext>
                <c:ext xmlns:c16="http://schemas.microsoft.com/office/drawing/2014/chart" uri="{C3380CC4-5D6E-409C-BE32-E72D297353CC}">
                  <c16:uniqueId val="{00000001-7EAF-46D6-8F5B-153AEED7169C}"/>
                </c:ext>
              </c:extLst>
            </c:dLbl>
            <c:dLbl>
              <c:idx val="1"/>
              <c:layout>
                <c:manualLayout>
                  <c:x val="0.21576639412927218"/>
                  <c:y val="-2.640884731042179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31760813215828865"/>
                      <c:h val="6.3381233545012308E-2"/>
                    </c:manualLayout>
                  </c15:layout>
                </c:ext>
                <c:ext xmlns:c16="http://schemas.microsoft.com/office/drawing/2014/chart" uri="{C3380CC4-5D6E-409C-BE32-E72D297353CC}">
                  <c16:uniqueId val="{00000003-7EAF-46D6-8F5B-153AEED7169C}"/>
                </c:ext>
              </c:extLst>
            </c:dLbl>
            <c:dLbl>
              <c:idx val="2"/>
              <c:layout>
                <c:manualLayout>
                  <c:x val="1.8941832464386785E-2"/>
                  <c:y val="2.6707709535226921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403472963333827"/>
                      <c:h val="6.9267684050356756E-2"/>
                    </c:manualLayout>
                  </c15:layout>
                </c:ext>
                <c:ext xmlns:c16="http://schemas.microsoft.com/office/drawing/2014/chart" uri="{C3380CC4-5D6E-409C-BE32-E72D297353CC}">
                  <c16:uniqueId val="{00000002-3634-4EC7-BFE2-C54C8F66E909}"/>
                </c:ext>
              </c:extLst>
            </c:dLbl>
            <c:dLbl>
              <c:idx val="3"/>
              <c:layout>
                <c:manualLayout>
                  <c:x val="-2.235684860308576E-2"/>
                  <c:y val="-1.7322230360540924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4366677931998695"/>
                      <c:h val="5.7007916961798043E-2"/>
                    </c:manualLayout>
                  </c15:layout>
                </c:ext>
                <c:ext xmlns:c16="http://schemas.microsoft.com/office/drawing/2014/chart" uri="{C3380CC4-5D6E-409C-BE32-E72D297353CC}">
                  <c16:uniqueId val="{00000003-3634-4EC7-BFE2-C54C8F66E909}"/>
                </c:ext>
              </c:extLst>
            </c:dLbl>
            <c:dLbl>
              <c:idx val="4"/>
              <c:layout>
                <c:manualLayout>
                  <c:x val="-2.0306871826397836E-2"/>
                  <c:y val="-4.0964998123628166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8018109217263298"/>
                      <c:h val="8.459239291105515E-2"/>
                    </c:manualLayout>
                  </c15:layout>
                </c:ext>
                <c:ext xmlns:c16="http://schemas.microsoft.com/office/drawing/2014/chart" uri="{C3380CC4-5D6E-409C-BE32-E72D297353CC}">
                  <c16:uniqueId val="{00000004-3634-4EC7-BFE2-C54C8F66E909}"/>
                </c:ext>
              </c:extLst>
            </c:dLbl>
            <c:dLbl>
              <c:idx val="5"/>
              <c:layout>
                <c:manualLayout>
                  <c:x val="0.146445134304452"/>
                  <c:y val="-3.8499617037056717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4366677931998695"/>
                      <c:h val="6.6315549912836946E-2"/>
                    </c:manualLayout>
                  </c15:layout>
                </c:ext>
                <c:ext xmlns:c16="http://schemas.microsoft.com/office/drawing/2014/chart" uri="{C3380CC4-5D6E-409C-BE32-E72D297353CC}">
                  <c16:uniqueId val="{00000005-3634-4EC7-BFE2-C54C8F66E9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0.10299999999999999</c:v>
                </c:pt>
                <c:pt idx="1">
                  <c:v>0.76800000000000002</c:v>
                </c:pt>
                <c:pt idx="2">
                  <c:v>3.5000000000000003E-2</c:v>
                </c:pt>
                <c:pt idx="3">
                  <c:v>4.9000000000000002E-2</c:v>
                </c:pt>
                <c:pt idx="4">
                  <c:v>0.02</c:v>
                </c:pt>
                <c:pt idx="5">
                  <c:v>2.5000000000000001E-2</c:v>
                </c:pt>
              </c:numCache>
            </c:numRef>
          </c:val>
          <c:extLst>
            <c:ext xmlns:c16="http://schemas.microsoft.com/office/drawing/2014/chart" uri="{C3380CC4-5D6E-409C-BE32-E72D297353CC}">
              <c16:uniqueId val="{00000000-3634-4EC7-BFE2-C54C8F66E90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3993686219162061"/>
          <c:y val="0.25619493102623675"/>
          <c:w val="0.54671613676006059"/>
          <c:h val="0.60332224685456304"/>
        </c:manualLayout>
      </c:layout>
      <c:pieChart>
        <c:varyColors val="1"/>
        <c:ser>
          <c:idx val="0"/>
          <c:order val="0"/>
          <c:tx>
            <c:strRef>
              <c:f>Sheet1!$B$1</c:f>
              <c:strCache>
                <c:ptCount val="1"/>
                <c:pt idx="0">
                  <c:v>地域別　午後</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3-9B3F-4224-87FC-6B1F853DDA6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2F1-4091-B988-DD42CBF5B33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9B3F-4224-87FC-6B1F853DDA6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9B3F-4224-87FC-6B1F853DDA6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9B3F-4224-87FC-6B1F853DDA6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4-9B3F-4224-87FC-6B1F853DDA69}"/>
              </c:ext>
            </c:extLst>
          </c:dPt>
          <c:dLbls>
            <c:dLbl>
              <c:idx val="0"/>
              <c:layout>
                <c:manualLayout>
                  <c:x val="0.1773779636151524"/>
                  <c:y val="4.69042278096405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3F-4224-87FC-6B1F853DDA69}"/>
                </c:ext>
              </c:extLst>
            </c:dLbl>
            <c:dLbl>
              <c:idx val="1"/>
              <c:layout>
                <c:manualLayout>
                  <c:x val="0.17017645128918912"/>
                  <c:y val="-3.6779301265676148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2F1-4091-B988-DD42CBF5B33D}"/>
                </c:ext>
              </c:extLst>
            </c:dLbl>
            <c:dLbl>
              <c:idx val="2"/>
              <c:layout>
                <c:manualLayout>
                  <c:x val="-9.264294623006189E-2"/>
                  <c:y val="7.7279248775531634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B3F-4224-87FC-6B1F853DDA69}"/>
                </c:ext>
              </c:extLst>
            </c:dLbl>
            <c:dLbl>
              <c:idx val="3"/>
              <c:layout>
                <c:manualLayout>
                  <c:x val="-0.1217743574991013"/>
                  <c:y val="1.5134296336429246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3F-4224-87FC-6B1F853DDA69}"/>
                </c:ext>
              </c:extLst>
            </c:dLbl>
            <c:dLbl>
              <c:idx val="4"/>
              <c:layout>
                <c:manualLayout>
                  <c:x val="-0.10937249736664087"/>
                  <c:y val="-2.7309837859753574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3F-4224-87FC-6B1F853DDA69}"/>
                </c:ext>
              </c:extLst>
            </c:dLbl>
            <c:dLbl>
              <c:idx val="5"/>
              <c:layout>
                <c:manualLayout>
                  <c:x val="8.4430383112667151E-2"/>
                  <c:y val="-2.7903036826361534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B3F-4224-87FC-6B1F853DDA6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4.3999999999999997E-2</c:v>
                </c:pt>
                <c:pt idx="1">
                  <c:v>0.85599999999999998</c:v>
                </c:pt>
                <c:pt idx="2">
                  <c:v>3.2000000000000001E-2</c:v>
                </c:pt>
                <c:pt idx="3">
                  <c:v>3.3000000000000002E-2</c:v>
                </c:pt>
                <c:pt idx="4">
                  <c:v>1.0999999999999999E-2</c:v>
                </c:pt>
                <c:pt idx="5">
                  <c:v>2.3E-2</c:v>
                </c:pt>
              </c:numCache>
            </c:numRef>
          </c:val>
          <c:extLst>
            <c:ext xmlns:c16="http://schemas.microsoft.com/office/drawing/2014/chart" uri="{C3380CC4-5D6E-409C-BE32-E72D297353CC}">
              <c16:uniqueId val="{00000000-9B3F-4224-87FC-6B1F853DDA6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9"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1160"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3801F92-7386-4136-B497-06BE94AD3B98}" type="datetimeFigureOut">
              <a:rPr kumimoji="1" lang="ja-JP" altLang="en-US" smtClean="0"/>
              <a:t>2023/1/6</a:t>
            </a:fld>
            <a:endParaRPr kumimoji="1" lang="ja-JP" altLang="en-US"/>
          </a:p>
        </p:txBody>
      </p:sp>
      <p:sp>
        <p:nvSpPr>
          <p:cNvPr id="1161"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1162"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63"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1164"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C3F1A33-CBEA-4BE3-93E1-2FB91AB89A1B}" type="slidenum">
              <a:rPr kumimoji="1" lang="ja-JP" altLang="en-US" smtClean="0"/>
              <a:t>‹#›</a:t>
            </a:fld>
            <a:endParaRPr kumimoji="1" lang="ja-JP" altLang="en-US"/>
          </a:p>
        </p:txBody>
      </p:sp>
    </p:spTree>
    <p:extLst>
      <p:ext uri="{BB962C8B-B14F-4D97-AF65-F5344CB8AC3E}">
        <p14:creationId xmlns:p14="http://schemas.microsoft.com/office/powerpoint/2010/main" val="3944270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042" name="Group 6"/>
          <p:cNvGrpSpPr/>
          <p:nvPr/>
        </p:nvGrpSpPr>
        <p:grpSpPr>
          <a:xfrm>
            <a:off x="0" y="-8467"/>
            <a:ext cx="12192000" cy="6866467"/>
            <a:chOff x="0" y="-8467"/>
            <a:chExt cx="12192000" cy="6866467"/>
          </a:xfrm>
        </p:grpSpPr>
        <p:cxnSp>
          <p:nvCxnSpPr>
            <p:cNvPr id="1043"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44"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5"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2"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53"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1054"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055"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56" name="Footer Placeholder 4"/>
          <p:cNvSpPr>
            <a:spLocks noGrp="1"/>
          </p:cNvSpPr>
          <p:nvPr>
            <p:ph type="ftr" sz="quarter" idx="11"/>
          </p:nvPr>
        </p:nvSpPr>
        <p:spPr/>
        <p:txBody>
          <a:bodyPr/>
          <a:lstStyle/>
          <a:p>
            <a:endParaRPr kumimoji="1" lang="ja-JP" altLang="en-US"/>
          </a:p>
        </p:txBody>
      </p:sp>
      <p:sp>
        <p:nvSpPr>
          <p:cNvPr id="10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2878211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1110"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1"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2"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13" name="Footer Placeholder 4"/>
          <p:cNvSpPr>
            <a:spLocks noGrp="1"/>
          </p:cNvSpPr>
          <p:nvPr>
            <p:ph type="ftr" sz="quarter" idx="11"/>
          </p:nvPr>
        </p:nvSpPr>
        <p:spPr/>
        <p:txBody>
          <a:bodyPr/>
          <a:lstStyle/>
          <a:p>
            <a:endParaRPr kumimoji="1" lang="ja-JP" altLang="en-US"/>
          </a:p>
        </p:txBody>
      </p:sp>
      <p:sp>
        <p:nvSpPr>
          <p:cNvPr id="1114"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237312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116"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7"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18"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9"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20" name="Footer Placeholder 4"/>
          <p:cNvSpPr>
            <a:spLocks noGrp="1"/>
          </p:cNvSpPr>
          <p:nvPr>
            <p:ph type="ftr" sz="quarter" idx="11"/>
          </p:nvPr>
        </p:nvSpPr>
        <p:spPr/>
        <p:txBody>
          <a:bodyPr/>
          <a:lstStyle/>
          <a:p>
            <a:endParaRPr kumimoji="1" lang="ja-JP" altLang="en-US"/>
          </a:p>
        </p:txBody>
      </p:sp>
      <p:sp>
        <p:nvSpPr>
          <p:cNvPr id="112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
        <p:nvSpPr>
          <p:cNvPr id="1122"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23"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6093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1125"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1126"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27"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28" name="Footer Placeholder 4"/>
          <p:cNvSpPr>
            <a:spLocks noGrp="1"/>
          </p:cNvSpPr>
          <p:nvPr>
            <p:ph type="ftr" sz="quarter" idx="11"/>
          </p:nvPr>
        </p:nvSpPr>
        <p:spPr/>
        <p:txBody>
          <a:bodyPr/>
          <a:lstStyle/>
          <a:p>
            <a:endParaRPr kumimoji="1" lang="ja-JP" altLang="en-US"/>
          </a:p>
        </p:txBody>
      </p:sp>
      <p:sp>
        <p:nvSpPr>
          <p:cNvPr id="112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1758699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131"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32"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3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34"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35" name="Footer Placeholder 4"/>
          <p:cNvSpPr>
            <a:spLocks noGrp="1"/>
          </p:cNvSpPr>
          <p:nvPr>
            <p:ph type="ftr" sz="quarter" idx="11"/>
          </p:nvPr>
        </p:nvSpPr>
        <p:spPr/>
        <p:txBody>
          <a:bodyPr/>
          <a:lstStyle/>
          <a:p>
            <a:endParaRPr kumimoji="1" lang="ja-JP" altLang="en-US"/>
          </a:p>
        </p:txBody>
      </p:sp>
      <p:sp>
        <p:nvSpPr>
          <p:cNvPr id="1136"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
        <p:nvSpPr>
          <p:cNvPr id="1137"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38"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712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1140"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41"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42"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43"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44" name="Footer Placeholder 4"/>
          <p:cNvSpPr>
            <a:spLocks noGrp="1"/>
          </p:cNvSpPr>
          <p:nvPr>
            <p:ph type="ftr" sz="quarter" idx="11"/>
          </p:nvPr>
        </p:nvSpPr>
        <p:spPr/>
        <p:txBody>
          <a:bodyPr/>
          <a:lstStyle/>
          <a:p>
            <a:endParaRPr kumimoji="1" lang="ja-JP" altLang="en-US"/>
          </a:p>
        </p:txBody>
      </p:sp>
      <p:sp>
        <p:nvSpPr>
          <p:cNvPr id="1145"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342527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47" name="Title 1"/>
          <p:cNvSpPr>
            <a:spLocks noGrp="1"/>
          </p:cNvSpPr>
          <p:nvPr>
            <p:ph type="title"/>
          </p:nvPr>
        </p:nvSpPr>
        <p:spPr/>
        <p:txBody>
          <a:bodyPr/>
          <a:lstStyle/>
          <a:p>
            <a:r>
              <a:rPr lang="ja-JP" altLang="en-US"/>
              <a:t>マスター タイトルの書式設定</a:t>
            </a:r>
            <a:endParaRPr lang="en-US" dirty="0"/>
          </a:p>
        </p:txBody>
      </p:sp>
      <p:sp>
        <p:nvSpPr>
          <p:cNvPr id="1148"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49"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50" name="Footer Placeholder 4"/>
          <p:cNvSpPr>
            <a:spLocks noGrp="1"/>
          </p:cNvSpPr>
          <p:nvPr>
            <p:ph type="ftr" sz="quarter" idx="11"/>
          </p:nvPr>
        </p:nvSpPr>
        <p:spPr/>
        <p:txBody>
          <a:bodyPr/>
          <a:lstStyle/>
          <a:p>
            <a:endParaRPr kumimoji="1" lang="ja-JP" altLang="en-US"/>
          </a:p>
        </p:txBody>
      </p:sp>
      <p:sp>
        <p:nvSpPr>
          <p:cNvPr id="115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2982501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53"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1154"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55"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56" name="Footer Placeholder 4"/>
          <p:cNvSpPr>
            <a:spLocks noGrp="1"/>
          </p:cNvSpPr>
          <p:nvPr>
            <p:ph type="ftr" sz="quarter" idx="11"/>
          </p:nvPr>
        </p:nvSpPr>
        <p:spPr/>
        <p:txBody>
          <a:bodyPr/>
          <a:lstStyle/>
          <a:p>
            <a:endParaRPr kumimoji="1" lang="ja-JP" altLang="en-US"/>
          </a:p>
        </p:txBody>
      </p:sp>
      <p:sp>
        <p:nvSpPr>
          <p:cNvPr id="11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12724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59"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1060"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62" name="Footer Placeholder 4"/>
          <p:cNvSpPr>
            <a:spLocks noGrp="1"/>
          </p:cNvSpPr>
          <p:nvPr>
            <p:ph type="ftr" sz="quarter" idx="11"/>
          </p:nvPr>
        </p:nvSpPr>
        <p:spPr/>
        <p:txBody>
          <a:bodyPr/>
          <a:lstStyle/>
          <a:p>
            <a:endParaRPr kumimoji="1" lang="ja-JP" altLang="en-US"/>
          </a:p>
        </p:txBody>
      </p:sp>
      <p:sp>
        <p:nvSpPr>
          <p:cNvPr id="1063"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87319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65"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1066"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67" name="Date Placeholder 3"/>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68" name="Footer Placeholder 4"/>
          <p:cNvSpPr>
            <a:spLocks noGrp="1"/>
          </p:cNvSpPr>
          <p:nvPr>
            <p:ph type="ftr" sz="quarter" idx="11"/>
          </p:nvPr>
        </p:nvSpPr>
        <p:spPr/>
        <p:txBody>
          <a:bodyPr/>
          <a:lstStyle/>
          <a:p>
            <a:endParaRPr kumimoji="1" lang="ja-JP" altLang="en-US"/>
          </a:p>
        </p:txBody>
      </p:sp>
      <p:sp>
        <p:nvSpPr>
          <p:cNvPr id="106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53959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71" name="Title 1"/>
          <p:cNvSpPr>
            <a:spLocks noGrp="1"/>
          </p:cNvSpPr>
          <p:nvPr>
            <p:ph type="title"/>
          </p:nvPr>
        </p:nvSpPr>
        <p:spPr/>
        <p:txBody>
          <a:bodyPr/>
          <a:lstStyle/>
          <a:p>
            <a:r>
              <a:rPr lang="ja-JP" altLang="en-US"/>
              <a:t>マスター タイトルの書式設定</a:t>
            </a:r>
            <a:endParaRPr lang="en-US" dirty="0"/>
          </a:p>
        </p:txBody>
      </p:sp>
      <p:sp>
        <p:nvSpPr>
          <p:cNvPr id="1072"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3"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4" name="Date Placeholder 4"/>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75" name="Footer Placeholder 5"/>
          <p:cNvSpPr>
            <a:spLocks noGrp="1"/>
          </p:cNvSpPr>
          <p:nvPr>
            <p:ph type="ftr" sz="quarter" idx="11"/>
          </p:nvPr>
        </p:nvSpPr>
        <p:spPr/>
        <p:txBody>
          <a:bodyPr/>
          <a:lstStyle/>
          <a:p>
            <a:endParaRPr kumimoji="1" lang="ja-JP" altLang="en-US"/>
          </a:p>
        </p:txBody>
      </p:sp>
      <p:sp>
        <p:nvSpPr>
          <p:cNvPr id="1076"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13436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78"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1079"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0"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1"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2"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3" name="Date Placeholder 6"/>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84" name="Footer Placeholder 7"/>
          <p:cNvSpPr>
            <a:spLocks noGrp="1"/>
          </p:cNvSpPr>
          <p:nvPr>
            <p:ph type="ftr" sz="quarter" idx="11"/>
          </p:nvPr>
        </p:nvSpPr>
        <p:spPr/>
        <p:txBody>
          <a:bodyPr/>
          <a:lstStyle/>
          <a:p>
            <a:endParaRPr kumimoji="1" lang="ja-JP" altLang="en-US"/>
          </a:p>
        </p:txBody>
      </p:sp>
      <p:sp>
        <p:nvSpPr>
          <p:cNvPr id="1085" name="Slide Number Placeholder 8"/>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20702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87"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1088" name="Date Placeholder 2"/>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89" name="Footer Placeholder 3"/>
          <p:cNvSpPr>
            <a:spLocks noGrp="1"/>
          </p:cNvSpPr>
          <p:nvPr>
            <p:ph type="ftr" sz="quarter" idx="11"/>
          </p:nvPr>
        </p:nvSpPr>
        <p:spPr/>
        <p:txBody>
          <a:bodyPr/>
          <a:lstStyle/>
          <a:p>
            <a:endParaRPr kumimoji="1" lang="ja-JP" altLang="en-US"/>
          </a:p>
        </p:txBody>
      </p:sp>
      <p:sp>
        <p:nvSpPr>
          <p:cNvPr id="1090" name="Slide Number Placeholder 4"/>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112908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92" name="Date Placeholder 1"/>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093" name="Footer Placeholder 2"/>
          <p:cNvSpPr>
            <a:spLocks noGrp="1"/>
          </p:cNvSpPr>
          <p:nvPr>
            <p:ph type="ftr" sz="quarter" idx="11"/>
          </p:nvPr>
        </p:nvSpPr>
        <p:spPr/>
        <p:txBody>
          <a:bodyPr/>
          <a:lstStyle/>
          <a:p>
            <a:endParaRPr kumimoji="1" lang="ja-JP" altLang="en-US"/>
          </a:p>
        </p:txBody>
      </p:sp>
      <p:sp>
        <p:nvSpPr>
          <p:cNvPr id="1094" name="Slide Number Placeholder 3"/>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03747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96"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1097"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8"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1099" name="Date Placeholder 4"/>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00" name="Footer Placeholder 5"/>
          <p:cNvSpPr>
            <a:spLocks noGrp="1"/>
          </p:cNvSpPr>
          <p:nvPr>
            <p:ph type="ftr" sz="quarter" idx="11"/>
          </p:nvPr>
        </p:nvSpPr>
        <p:spPr/>
        <p:txBody>
          <a:bodyPr/>
          <a:lstStyle/>
          <a:p>
            <a:endParaRPr kumimoji="1" lang="ja-JP" altLang="en-US"/>
          </a:p>
        </p:txBody>
      </p:sp>
      <p:sp>
        <p:nvSpPr>
          <p:cNvPr id="1101"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259432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03"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1104"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105"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06" name="Date Placeholder 4"/>
          <p:cNvSpPr>
            <a:spLocks noGrp="1"/>
          </p:cNvSpPr>
          <p:nvPr>
            <p:ph type="dt" sz="half" idx="10"/>
          </p:nvPr>
        </p:nvSpPr>
        <p:spPr/>
        <p:txBody>
          <a:bodyPr/>
          <a:lstStyle/>
          <a:p>
            <a:fld id="{747A55AE-ED8A-43D6-92B8-C34B1C11E35F}" type="datetimeFigureOut">
              <a:rPr kumimoji="1" lang="ja-JP" altLang="en-US" smtClean="0"/>
              <a:t>2023/1/6</a:t>
            </a:fld>
            <a:endParaRPr kumimoji="1" lang="ja-JP" altLang="en-US"/>
          </a:p>
        </p:txBody>
      </p:sp>
      <p:sp>
        <p:nvSpPr>
          <p:cNvPr id="1107" name="Footer Placeholder 5"/>
          <p:cNvSpPr>
            <a:spLocks noGrp="1"/>
          </p:cNvSpPr>
          <p:nvPr>
            <p:ph type="ftr" sz="quarter" idx="11"/>
          </p:nvPr>
        </p:nvSpPr>
        <p:spPr/>
        <p:txBody>
          <a:bodyPr/>
          <a:lstStyle/>
          <a:p>
            <a:endParaRPr kumimoji="1" lang="ja-JP" altLang="en-US"/>
          </a:p>
        </p:txBody>
      </p:sp>
      <p:sp>
        <p:nvSpPr>
          <p:cNvPr id="1108"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278319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5" name="Group 6"/>
          <p:cNvGrpSpPr/>
          <p:nvPr/>
        </p:nvGrpSpPr>
        <p:grpSpPr>
          <a:xfrm>
            <a:off x="0" y="-8467"/>
            <a:ext cx="12192000" cy="6866467"/>
            <a:chOff x="0" y="-8467"/>
            <a:chExt cx="12192000" cy="6866467"/>
          </a:xfrm>
        </p:grpSpPr>
        <p:cxnSp>
          <p:nvCxnSpPr>
            <p:cNvPr id="1026"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27"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28"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9"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0"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2"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3"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4"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5"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36"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1037"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8"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7A55AE-ED8A-43D6-92B8-C34B1C11E35F}" type="datetimeFigureOut">
              <a:rPr kumimoji="1" lang="ja-JP" altLang="en-US" smtClean="0"/>
              <a:t>2023/1/6</a:t>
            </a:fld>
            <a:endParaRPr kumimoji="1" lang="ja-JP" altLang="en-US"/>
          </a:p>
        </p:txBody>
      </p:sp>
      <p:sp>
        <p:nvSpPr>
          <p:cNvPr id="1039"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1040"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DFABCCD-781E-402D-9B99-F5ABCE4EB2CD}" type="slidenum">
              <a:rPr kumimoji="1" lang="ja-JP" altLang="en-US" smtClean="0"/>
              <a:t>‹#›</a:t>
            </a:fld>
            <a:endParaRPr kumimoji="1" lang="ja-JP" altLang="en-US"/>
          </a:p>
        </p:txBody>
      </p:sp>
    </p:spTree>
    <p:extLst>
      <p:ext uri="{BB962C8B-B14F-4D97-AF65-F5344CB8AC3E}">
        <p14:creationId xmlns:p14="http://schemas.microsoft.com/office/powerpoint/2010/main" val="3837885671"/>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タイトル 1"/>
          <p:cNvSpPr>
            <a:spLocks noGrp="1"/>
          </p:cNvSpPr>
          <p:nvPr>
            <p:ph type="title"/>
          </p:nvPr>
        </p:nvSpPr>
        <p:spPr>
          <a:xfrm>
            <a:off x="185813" y="635544"/>
            <a:ext cx="9720072" cy="1206136"/>
          </a:xfrm>
        </p:spPr>
        <p:txBody>
          <a:bodyPr>
            <a:normAutofit/>
          </a:bodyPr>
          <a:lstStyle/>
          <a:p>
            <a:r>
              <a:rPr lang="ja-JP" altLang="en-US" sz="3200" dirty="0"/>
              <a:t>令和４年度　第２回鎌倉市冒険遊び場協働運営事業推進検討委員会　報告資料</a:t>
            </a:r>
            <a:endParaRPr kumimoji="1" lang="ja-JP" altLang="en-US" sz="3200" dirty="0"/>
          </a:p>
        </p:txBody>
      </p:sp>
      <p:sp>
        <p:nvSpPr>
          <p:cNvPr id="1167" name="コンテンツ プレースホルダー 2"/>
          <p:cNvSpPr>
            <a:spLocks noGrp="1"/>
          </p:cNvSpPr>
          <p:nvPr>
            <p:ph idx="1"/>
          </p:nvPr>
        </p:nvSpPr>
        <p:spPr>
          <a:xfrm>
            <a:off x="970548" y="2215552"/>
            <a:ext cx="8576685" cy="3680282"/>
          </a:xfrm>
        </p:spPr>
        <p:txBody>
          <a:bodyPr>
            <a:normAutofit/>
          </a:bodyPr>
          <a:lstStyle/>
          <a:p>
            <a:pPr marL="0" indent="0">
              <a:buNone/>
            </a:pPr>
            <a:endParaRPr lang="en-US" altLang="ja-JP" dirty="0"/>
          </a:p>
          <a:p>
            <a:pPr marL="0" indent="0">
              <a:buNone/>
            </a:pPr>
            <a:r>
              <a:rPr lang="ja-JP" altLang="en-US" sz="2000" dirty="0"/>
              <a:t>１　利用者数について</a:t>
            </a:r>
            <a:endParaRPr lang="en-US" altLang="ja-JP" sz="2000" dirty="0"/>
          </a:p>
          <a:p>
            <a:pPr marL="0" indent="0">
              <a:buNone/>
            </a:pPr>
            <a:r>
              <a:rPr lang="ja-JP" altLang="en-US" sz="2000" dirty="0"/>
              <a:t>　　・令和４年度４～</a:t>
            </a:r>
            <a:r>
              <a:rPr lang="en-US" altLang="ja-JP" sz="2000" dirty="0"/>
              <a:t>11</a:t>
            </a:r>
            <a:r>
              <a:rPr lang="ja-JP" altLang="en-US" sz="2000" dirty="0"/>
              <a:t>月実績</a:t>
            </a:r>
            <a:endParaRPr lang="en-US" altLang="ja-JP" sz="2000" dirty="0"/>
          </a:p>
          <a:p>
            <a:pPr marL="0" indent="0">
              <a:buNone/>
            </a:pPr>
            <a:r>
              <a:rPr lang="ja-JP" altLang="en-US" sz="2000" dirty="0"/>
              <a:t>　　・令和元年度～</a:t>
            </a:r>
            <a:r>
              <a:rPr lang="en-US" altLang="ja-JP" sz="2000" dirty="0"/>
              <a:t>4</a:t>
            </a:r>
            <a:r>
              <a:rPr lang="ja-JP" altLang="en-US" sz="2000" dirty="0"/>
              <a:t>年度の推移</a:t>
            </a:r>
            <a:endParaRPr lang="en-US" altLang="ja-JP" sz="2000" dirty="0"/>
          </a:p>
          <a:p>
            <a:pPr marL="0" indent="0">
              <a:buNone/>
            </a:pPr>
            <a:r>
              <a:rPr lang="ja-JP" altLang="en-US" sz="2000" dirty="0"/>
              <a:t>２　事業費用について</a:t>
            </a:r>
            <a:endParaRPr lang="en-US" altLang="ja-JP" sz="2000" dirty="0"/>
          </a:p>
          <a:p>
            <a:pPr marL="0" indent="0">
              <a:buNone/>
            </a:pPr>
            <a:r>
              <a:rPr lang="ja-JP" altLang="en-US" sz="2000" dirty="0"/>
              <a:t>　　・令和４年度４～</a:t>
            </a:r>
            <a:r>
              <a:rPr lang="en-US" altLang="ja-JP" sz="2000" dirty="0"/>
              <a:t>11</a:t>
            </a:r>
            <a:r>
              <a:rPr lang="ja-JP" altLang="en-US" sz="2000" dirty="0"/>
              <a:t>月実績（施設管理費及び負担金の内訳）</a:t>
            </a:r>
            <a:endParaRPr lang="en-US" altLang="ja-JP" sz="2000" dirty="0"/>
          </a:p>
          <a:p>
            <a:pPr marL="0" indent="0">
              <a:buNone/>
            </a:pPr>
            <a:r>
              <a:rPr lang="ja-JP" altLang="en-US" sz="2000" dirty="0"/>
              <a:t>　　・令和元年度～</a:t>
            </a:r>
            <a:r>
              <a:rPr lang="en-US" altLang="ja-JP" sz="2000" dirty="0"/>
              <a:t>3</a:t>
            </a:r>
            <a:r>
              <a:rPr lang="ja-JP" altLang="en-US" sz="2000" dirty="0"/>
              <a:t>年度の推移</a:t>
            </a:r>
            <a:endParaRPr lang="en-US" altLang="ja-JP" sz="2000" dirty="0"/>
          </a:p>
          <a:p>
            <a:pPr marL="0" indent="0">
              <a:buNone/>
            </a:pPr>
            <a:r>
              <a:rPr lang="ja-JP" altLang="en-US" sz="2000" dirty="0"/>
              <a:t>３　今後の目標と取組について</a:t>
            </a:r>
            <a:endParaRPr lang="en-US" altLang="ja-JP" dirty="0"/>
          </a:p>
        </p:txBody>
      </p:sp>
      <p:sp>
        <p:nvSpPr>
          <p:cNvPr id="1168" name="四角形: 角を丸くする 3"/>
          <p:cNvSpPr/>
          <p:nvPr/>
        </p:nvSpPr>
        <p:spPr>
          <a:xfrm>
            <a:off x="10218857" y="344789"/>
            <a:ext cx="1346371" cy="5815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資料</a:t>
            </a:r>
            <a:r>
              <a:rPr kumimoji="1" lang="en-US" altLang="ja-JP" sz="2400" dirty="0">
                <a:solidFill>
                  <a:schemeClr val="tx1"/>
                </a:solidFill>
              </a:rPr>
              <a:t>2</a:t>
            </a:r>
            <a:endParaRPr kumimoji="1" lang="ja-JP" altLang="en-US" sz="2400" dirty="0">
              <a:solidFill>
                <a:schemeClr val="tx1"/>
              </a:solidFill>
            </a:endParaRPr>
          </a:p>
        </p:txBody>
      </p:sp>
      <p:sp>
        <p:nvSpPr>
          <p:cNvPr id="5" name="コンテンツ プレースホルダー 2">
            <a:extLst>
              <a:ext uri="{FF2B5EF4-FFF2-40B4-BE49-F238E27FC236}">
                <a16:creationId xmlns:a16="http://schemas.microsoft.com/office/drawing/2014/main" id="{2EA66957-F834-4CB2-8885-26C1AE034149}"/>
              </a:ext>
            </a:extLst>
          </p:cNvPr>
          <p:cNvSpPr txBox="1">
            <a:spLocks/>
          </p:cNvSpPr>
          <p:nvPr/>
        </p:nvSpPr>
        <p:spPr>
          <a:xfrm>
            <a:off x="6348380" y="1841680"/>
            <a:ext cx="2768324" cy="5232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鎌倉市　こども支援課</a:t>
            </a:r>
            <a:endParaRPr lang="en-US" altLang="ja-JP" sz="2000" dirty="0"/>
          </a:p>
        </p:txBody>
      </p:sp>
    </p:spTree>
    <p:extLst>
      <p:ext uri="{BB962C8B-B14F-4D97-AF65-F5344CB8AC3E}">
        <p14:creationId xmlns:p14="http://schemas.microsoft.com/office/powerpoint/2010/main" val="325405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1-6. </a:t>
            </a:r>
            <a:r>
              <a:rPr lang="ja-JP" altLang="en-US" sz="2800" dirty="0">
                <a:solidFill>
                  <a:schemeClr val="accent1"/>
                </a:solidFill>
              </a:rPr>
              <a:t>事業費の執行状況について</a:t>
            </a:r>
          </a:p>
        </p:txBody>
      </p:sp>
      <p:sp>
        <p:nvSpPr>
          <p:cNvPr id="1199"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＊負担金（令和元年度～令和３年度推移）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0"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9</a:t>
            </a:r>
            <a:endParaRPr kumimoji="1" lang="ja-JP" altLang="en-US" sz="2000" dirty="0"/>
          </a:p>
        </p:txBody>
      </p:sp>
      <p:graphicFrame>
        <p:nvGraphicFramePr>
          <p:cNvPr id="1201" name="表 1"/>
          <p:cNvGraphicFramePr>
            <a:graphicFrameLocks noGrp="1"/>
          </p:cNvGraphicFramePr>
          <p:nvPr>
            <p:extLst/>
          </p:nvPr>
        </p:nvGraphicFramePr>
        <p:xfrm>
          <a:off x="874541" y="1930281"/>
          <a:ext cx="8424005" cy="3721856"/>
        </p:xfrm>
        <a:graphic>
          <a:graphicData uri="http://schemas.openxmlformats.org/drawingml/2006/table">
            <a:tbl>
              <a:tblPr firstRow="1" bandRow="1">
                <a:tableStyleId>{5C22544A-7EE6-4342-B048-85BDC9FD1C3A}</a:tableStyleId>
              </a:tblPr>
              <a:tblGrid>
                <a:gridCol w="3237028">
                  <a:extLst>
                    <a:ext uri="{9D8B030D-6E8A-4147-A177-3AD203B41FA5}">
                      <a16:colId xmlns:a16="http://schemas.microsoft.com/office/drawing/2014/main" val="20000"/>
                    </a:ext>
                  </a:extLst>
                </a:gridCol>
                <a:gridCol w="1696180">
                  <a:extLst>
                    <a:ext uri="{9D8B030D-6E8A-4147-A177-3AD203B41FA5}">
                      <a16:colId xmlns:a16="http://schemas.microsoft.com/office/drawing/2014/main" val="20001"/>
                    </a:ext>
                  </a:extLst>
                </a:gridCol>
                <a:gridCol w="1787513">
                  <a:extLst>
                    <a:ext uri="{9D8B030D-6E8A-4147-A177-3AD203B41FA5}">
                      <a16:colId xmlns:a16="http://schemas.microsoft.com/office/drawing/2014/main" val="20002"/>
                    </a:ext>
                  </a:extLst>
                </a:gridCol>
                <a:gridCol w="1703284">
                  <a:extLst>
                    <a:ext uri="{9D8B030D-6E8A-4147-A177-3AD203B41FA5}">
                      <a16:colId xmlns:a16="http://schemas.microsoft.com/office/drawing/2014/main" val="20003"/>
                    </a:ext>
                  </a:extLst>
                </a:gridCol>
              </a:tblGrid>
              <a:tr h="542463">
                <a:tc>
                  <a:txBody>
                    <a:bodyPr/>
                    <a:lstStyle/>
                    <a:p>
                      <a:pPr algn="ctr"/>
                      <a:r>
                        <a:rPr kumimoji="1" lang="ja-JP" altLang="en-US" dirty="0"/>
                        <a:t>項目</a:t>
                      </a:r>
                    </a:p>
                  </a:txBody>
                  <a:tcPr anchor="ctr"/>
                </a:tc>
                <a:tc>
                  <a:txBody>
                    <a:bodyPr/>
                    <a:lstStyle/>
                    <a:p>
                      <a:pPr algn="ctr"/>
                      <a:r>
                        <a:rPr kumimoji="1" lang="ja-JP" altLang="en-US" dirty="0"/>
                        <a:t>令和元年度</a:t>
                      </a:r>
                    </a:p>
                  </a:txBody>
                  <a:tcPr anchor="ctr"/>
                </a:tc>
                <a:tc>
                  <a:txBody>
                    <a:bodyPr/>
                    <a:lstStyle/>
                    <a:p>
                      <a:pPr algn="ctr"/>
                      <a:r>
                        <a:rPr kumimoji="1" lang="ja-JP" altLang="en-US" dirty="0"/>
                        <a:t>令和２年度</a:t>
                      </a:r>
                    </a:p>
                  </a:txBody>
                  <a:tcPr anchor="ctr"/>
                </a:tc>
                <a:tc>
                  <a:txBody>
                    <a:bodyPr/>
                    <a:lstStyle/>
                    <a:p>
                      <a:pPr algn="ctr"/>
                      <a:r>
                        <a:rPr kumimoji="1" lang="ja-JP" altLang="en-US" dirty="0"/>
                        <a:t>令和３年度</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r"/>
                      <a:r>
                        <a:rPr kumimoji="1" lang="en-US" altLang="ja-JP" dirty="0"/>
                        <a:t>2,814,640</a:t>
                      </a:r>
                      <a:endParaRPr kumimoji="1" lang="ja-JP" altLang="en-US" dirty="0"/>
                    </a:p>
                  </a:txBody>
                  <a:tcPr anchor="ctr"/>
                </a:tc>
                <a:tc>
                  <a:txBody>
                    <a:bodyPr/>
                    <a:lstStyle/>
                    <a:p>
                      <a:pPr algn="r"/>
                      <a:r>
                        <a:rPr kumimoji="1" lang="en-US" altLang="ja-JP" dirty="0"/>
                        <a:t>6,068,295</a:t>
                      </a:r>
                      <a:endParaRPr kumimoji="1" lang="ja-JP" altLang="en-US" dirty="0"/>
                    </a:p>
                  </a:txBody>
                  <a:tcPr anchor="ctr"/>
                </a:tc>
                <a:tc>
                  <a:txBody>
                    <a:bodyPr/>
                    <a:lstStyle/>
                    <a:p>
                      <a:pPr algn="r"/>
                      <a:r>
                        <a:rPr kumimoji="1" lang="en-US" altLang="ja-JP" dirty="0"/>
                        <a:t>6,176,183</a:t>
                      </a:r>
                      <a:endParaRPr kumimoji="1" lang="ja-JP" altLang="en-US" dirty="0"/>
                    </a:p>
                  </a:txBody>
                  <a:tcPr anchor="ctr"/>
                </a:tc>
                <a:extLst>
                  <a:ext uri="{0D108BD9-81ED-4DB2-BD59-A6C34878D82A}">
                    <a16:rowId xmlns:a16="http://schemas.microsoft.com/office/drawing/2014/main" val="10001"/>
                  </a:ext>
                </a:extLst>
              </a:tr>
              <a:tr h="597254">
                <a:tc>
                  <a:txBody>
                    <a:bodyPr/>
                    <a:lstStyle/>
                    <a:p>
                      <a:pPr algn="l"/>
                      <a:r>
                        <a:rPr kumimoji="1" lang="ja-JP" altLang="en-US" dirty="0"/>
                        <a:t>２　子育て支援行事費</a:t>
                      </a:r>
                    </a:p>
                  </a:txBody>
                  <a:tcPr anchor="ctr"/>
                </a:tc>
                <a:tc>
                  <a:txBody>
                    <a:bodyPr/>
                    <a:lstStyle/>
                    <a:p>
                      <a:pPr algn="r"/>
                      <a:r>
                        <a:rPr kumimoji="1" lang="en-US" altLang="ja-JP" dirty="0"/>
                        <a:t>14,976</a:t>
                      </a:r>
                      <a:endParaRPr kumimoji="1" lang="ja-JP" altLang="en-US" dirty="0"/>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r"/>
                      <a:r>
                        <a:rPr kumimoji="1" lang="en-US" altLang="ja-JP" dirty="0"/>
                        <a:t>9,955</a:t>
                      </a:r>
                      <a:endParaRPr kumimoji="1" lang="ja-JP" altLang="en-US" dirty="0"/>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r"/>
                      <a:r>
                        <a:rPr kumimoji="1" lang="en-US" altLang="ja-JP" dirty="0"/>
                        <a:t>75,821</a:t>
                      </a:r>
                      <a:endParaRPr kumimoji="1" lang="ja-JP" altLang="en-US" dirty="0"/>
                    </a:p>
                  </a:txBody>
                  <a:tcPr anchor="ctr"/>
                </a:tc>
                <a:tc>
                  <a:txBody>
                    <a:bodyPr/>
                    <a:lstStyle/>
                    <a:p>
                      <a:pPr algn="r"/>
                      <a:r>
                        <a:rPr kumimoji="1" lang="en-US" altLang="ja-JP" dirty="0"/>
                        <a:t>78,500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r>
                        <a:rPr kumimoji="1" lang="en-US" altLang="ja-JP" dirty="0"/>
                        <a:t>2,915,392</a:t>
                      </a:r>
                      <a:endParaRPr kumimoji="1" lang="ja-JP" altLang="en-US" dirty="0"/>
                    </a:p>
                  </a:txBody>
                  <a:tcPr anchor="ctr"/>
                </a:tc>
                <a:tc>
                  <a:txBody>
                    <a:bodyPr/>
                    <a:lstStyle/>
                    <a:p>
                      <a:pPr algn="r"/>
                      <a:r>
                        <a:rPr kumimoji="1" lang="en-US" altLang="ja-JP" dirty="0"/>
                        <a:t>6,156,795</a:t>
                      </a:r>
                      <a:endParaRPr kumimoji="1" lang="ja-JP" altLang="en-US" dirty="0"/>
                    </a:p>
                  </a:txBody>
                  <a:tcPr anchor="ctr"/>
                </a:tc>
                <a:tc>
                  <a:txBody>
                    <a:bodyPr/>
                    <a:lstStyle/>
                    <a:p>
                      <a:pPr algn="r"/>
                      <a:r>
                        <a:rPr kumimoji="1" lang="en-US" altLang="ja-JP" dirty="0"/>
                        <a:t>6,176,183</a:t>
                      </a:r>
                      <a:endParaRPr kumimoji="1" lang="ja-JP" altLang="en-US"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667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74EAF3-7C5F-4498-BA66-AC19988DCB74}"/>
              </a:ext>
            </a:extLst>
          </p:cNvPr>
          <p:cNvSpPr>
            <a:spLocks noGrp="1"/>
          </p:cNvSpPr>
          <p:nvPr>
            <p:ph type="title"/>
          </p:nvPr>
        </p:nvSpPr>
        <p:spPr>
          <a:xfrm>
            <a:off x="677334" y="609600"/>
            <a:ext cx="8596668" cy="497983"/>
          </a:xfrm>
        </p:spPr>
        <p:txBody>
          <a:bodyPr>
            <a:normAutofit/>
          </a:bodyPr>
          <a:lstStyle/>
          <a:p>
            <a:r>
              <a:rPr kumimoji="1" lang="ja-JP" altLang="en-US" sz="2400" dirty="0"/>
              <a:t>今後の目標と取組について</a:t>
            </a:r>
          </a:p>
        </p:txBody>
      </p:sp>
      <p:sp>
        <p:nvSpPr>
          <p:cNvPr id="3" name="コンテンツ プレースホルダー 2">
            <a:extLst>
              <a:ext uri="{FF2B5EF4-FFF2-40B4-BE49-F238E27FC236}">
                <a16:creationId xmlns:a16="http://schemas.microsoft.com/office/drawing/2014/main" id="{669BFE24-555C-42BA-A0E9-EA2824E4E279}"/>
              </a:ext>
            </a:extLst>
          </p:cNvPr>
          <p:cNvSpPr>
            <a:spLocks noGrp="1"/>
          </p:cNvSpPr>
          <p:nvPr>
            <p:ph idx="1"/>
          </p:nvPr>
        </p:nvSpPr>
        <p:spPr>
          <a:xfrm>
            <a:off x="677334" y="1430531"/>
            <a:ext cx="8596668" cy="4817869"/>
          </a:xfrm>
        </p:spPr>
        <p:txBody>
          <a:bodyPr>
            <a:normAutofit/>
          </a:bodyPr>
          <a:lstStyle/>
          <a:p>
            <a:pPr marL="0" indent="0">
              <a:buNone/>
            </a:pPr>
            <a:r>
              <a:rPr lang="ja-JP" altLang="en-US" sz="2400" dirty="0"/>
              <a:t>目標と取組</a:t>
            </a:r>
            <a:endParaRPr lang="en-US" altLang="ja-JP" dirty="0"/>
          </a:p>
          <a:p>
            <a:pPr marL="0" indent="0">
              <a:buNone/>
            </a:pPr>
            <a:endParaRPr kumimoji="1" lang="en-US" altLang="ja-JP" dirty="0"/>
          </a:p>
          <a:p>
            <a:pPr marL="0" indent="0">
              <a:buNone/>
            </a:pPr>
            <a:endParaRPr kumimoji="1" lang="en-US" altLang="ja-JP" dirty="0"/>
          </a:p>
        </p:txBody>
      </p:sp>
      <p:sp>
        <p:nvSpPr>
          <p:cNvPr id="4" name="テキスト ボックス 4">
            <a:extLst>
              <a:ext uri="{FF2B5EF4-FFF2-40B4-BE49-F238E27FC236}">
                <a16:creationId xmlns:a16="http://schemas.microsoft.com/office/drawing/2014/main" id="{B059C541-F476-4C67-930E-DA18E1344EE1}"/>
              </a:ext>
            </a:extLst>
          </p:cNvPr>
          <p:cNvSpPr txBox="1"/>
          <p:nvPr/>
        </p:nvSpPr>
        <p:spPr>
          <a:xfrm>
            <a:off x="11450472" y="6267471"/>
            <a:ext cx="535467" cy="400110"/>
          </a:xfrm>
          <a:prstGeom prst="rect">
            <a:avLst/>
          </a:prstGeom>
          <a:noFill/>
        </p:spPr>
        <p:txBody>
          <a:bodyPr wrap="square" rtlCol="0">
            <a:spAutoFit/>
          </a:bodyPr>
          <a:lstStyle/>
          <a:p>
            <a:r>
              <a:rPr kumimoji="1" lang="en-US" altLang="ja-JP" sz="2000" dirty="0"/>
              <a:t>10</a:t>
            </a:r>
            <a:endParaRPr kumimoji="1" lang="ja-JP" altLang="en-US" sz="2000" dirty="0"/>
          </a:p>
        </p:txBody>
      </p:sp>
      <p:graphicFrame>
        <p:nvGraphicFramePr>
          <p:cNvPr id="5" name="表 4">
            <a:extLst>
              <a:ext uri="{FF2B5EF4-FFF2-40B4-BE49-F238E27FC236}">
                <a16:creationId xmlns:a16="http://schemas.microsoft.com/office/drawing/2014/main" id="{7020790D-E55C-4869-BF58-679CFB429665}"/>
              </a:ext>
            </a:extLst>
          </p:cNvPr>
          <p:cNvGraphicFramePr>
            <a:graphicFrameLocks noGrp="1"/>
          </p:cNvGraphicFramePr>
          <p:nvPr>
            <p:extLst>
              <p:ext uri="{D42A27DB-BD31-4B8C-83A1-F6EECF244321}">
                <p14:modId xmlns:p14="http://schemas.microsoft.com/office/powerpoint/2010/main" val="2159065395"/>
              </p:ext>
            </p:extLst>
          </p:nvPr>
        </p:nvGraphicFramePr>
        <p:xfrm>
          <a:off x="404378" y="2051549"/>
          <a:ext cx="9531191" cy="3229065"/>
        </p:xfrm>
        <a:graphic>
          <a:graphicData uri="http://schemas.openxmlformats.org/drawingml/2006/table">
            <a:tbl>
              <a:tblPr firstRow="1" bandRow="1">
                <a:tableStyleId>{5C22544A-7EE6-4342-B048-85BDC9FD1C3A}</a:tableStyleId>
              </a:tblPr>
              <a:tblGrid>
                <a:gridCol w="3185120">
                  <a:extLst>
                    <a:ext uri="{9D8B030D-6E8A-4147-A177-3AD203B41FA5}">
                      <a16:colId xmlns:a16="http://schemas.microsoft.com/office/drawing/2014/main" val="571504159"/>
                    </a:ext>
                  </a:extLst>
                </a:gridCol>
                <a:gridCol w="6346071">
                  <a:extLst>
                    <a:ext uri="{9D8B030D-6E8A-4147-A177-3AD203B41FA5}">
                      <a16:colId xmlns:a16="http://schemas.microsoft.com/office/drawing/2014/main" val="182497470"/>
                    </a:ext>
                  </a:extLst>
                </a:gridCol>
              </a:tblGrid>
              <a:tr h="702028">
                <a:tc>
                  <a:txBody>
                    <a:bodyPr/>
                    <a:lstStyle/>
                    <a:p>
                      <a:r>
                        <a:rPr kumimoji="1" lang="ja-JP" altLang="en-US" dirty="0"/>
                        <a:t>目標</a:t>
                      </a:r>
                    </a:p>
                  </a:txBody>
                  <a:tcPr anchor="ctr"/>
                </a:tc>
                <a:tc>
                  <a:txBody>
                    <a:bodyPr/>
                    <a:lstStyle/>
                    <a:p>
                      <a:r>
                        <a:rPr kumimoji="1" lang="ja-JP" altLang="en-US" dirty="0"/>
                        <a:t>それに向けた取組</a:t>
                      </a:r>
                    </a:p>
                  </a:txBody>
                  <a:tcPr anchor="ctr"/>
                </a:tc>
                <a:extLst>
                  <a:ext uri="{0D108BD9-81ED-4DB2-BD59-A6C34878D82A}">
                    <a16:rowId xmlns:a16="http://schemas.microsoft.com/office/drawing/2014/main" val="3074369771"/>
                  </a:ext>
                </a:extLst>
              </a:tr>
              <a:tr h="859809">
                <a:tc>
                  <a:txBody>
                    <a:bodyPr/>
                    <a:lstStyle/>
                    <a:p>
                      <a:r>
                        <a:rPr kumimoji="1" lang="ja-JP" altLang="en-US" dirty="0"/>
                        <a:t>午前中の利用者数増</a:t>
                      </a:r>
                    </a:p>
                  </a:txBody>
                  <a:tcPr anchor="ctr"/>
                </a:tc>
                <a:tc>
                  <a:txBody>
                    <a:bodyPr/>
                    <a:lstStyle/>
                    <a:p>
                      <a:r>
                        <a:rPr kumimoji="1" lang="ja-JP" altLang="en-US" sz="1600" dirty="0"/>
                        <a:t>午前中の未就学児親子の利用増を目指し、未就学児親子のニーズの高いイベントの実施、情報を受け取りやすい情報発信や駐車場の検討。</a:t>
                      </a:r>
                    </a:p>
                  </a:txBody>
                  <a:tcPr anchor="ctr"/>
                </a:tc>
                <a:extLst>
                  <a:ext uri="{0D108BD9-81ED-4DB2-BD59-A6C34878D82A}">
                    <a16:rowId xmlns:a16="http://schemas.microsoft.com/office/drawing/2014/main" val="3747900146"/>
                  </a:ext>
                </a:extLst>
              </a:tr>
              <a:tr h="876727">
                <a:tc>
                  <a:txBody>
                    <a:bodyPr/>
                    <a:lstStyle/>
                    <a:p>
                      <a:r>
                        <a:rPr kumimoji="1" lang="ja-JP" altLang="en-US" dirty="0"/>
                        <a:t>地域・多世代交流の活性化</a:t>
                      </a:r>
                    </a:p>
                  </a:txBody>
                  <a:tcPr anchor="ctr"/>
                </a:tc>
                <a:tc>
                  <a:txBody>
                    <a:bodyPr/>
                    <a:lstStyle/>
                    <a:p>
                      <a:r>
                        <a:rPr kumimoji="1" lang="ja-JP" altLang="en-US" sz="1600" dirty="0"/>
                        <a:t>地域で活動する団体等との関わりを通して、地域で子どもたちを見守る街づくりの一助となることを目指します。</a:t>
                      </a:r>
                    </a:p>
                  </a:txBody>
                  <a:tcPr anchor="ctr"/>
                </a:tc>
                <a:extLst>
                  <a:ext uri="{0D108BD9-81ED-4DB2-BD59-A6C34878D82A}">
                    <a16:rowId xmlns:a16="http://schemas.microsoft.com/office/drawing/2014/main" val="1609270594"/>
                  </a:ext>
                </a:extLst>
              </a:tr>
              <a:tr h="790501">
                <a:tc>
                  <a:txBody>
                    <a:bodyPr/>
                    <a:lstStyle/>
                    <a:p>
                      <a:r>
                        <a:rPr kumimoji="1" lang="ja-JP" altLang="en-US" dirty="0"/>
                        <a:t>「冒険遊び場」の周知</a:t>
                      </a:r>
                    </a:p>
                  </a:txBody>
                  <a:tcPr anchor="ctr"/>
                </a:tc>
                <a:tc>
                  <a:txBody>
                    <a:bodyPr/>
                    <a:lstStyle/>
                    <a:p>
                      <a:r>
                        <a:rPr kumimoji="1" lang="ja-JP" altLang="en-US" sz="1600" dirty="0"/>
                        <a:t>各地域で年間１回以上の出張遊び場を実施するほか、これまで冒険遊び場実施実績のない公園等における実施も検討します。</a:t>
                      </a:r>
                      <a:endParaRPr kumimoji="1" lang="en-US" altLang="ja-JP" sz="1600" dirty="0"/>
                    </a:p>
                  </a:txBody>
                  <a:tcPr anchor="ctr"/>
                </a:tc>
                <a:extLst>
                  <a:ext uri="{0D108BD9-81ED-4DB2-BD59-A6C34878D82A}">
                    <a16:rowId xmlns:a16="http://schemas.microsoft.com/office/drawing/2014/main" val="2253952517"/>
                  </a:ext>
                </a:extLst>
              </a:tr>
            </a:tbl>
          </a:graphicData>
        </a:graphic>
      </p:graphicFrame>
    </p:spTree>
    <p:extLst>
      <p:ext uri="{BB962C8B-B14F-4D97-AF65-F5344CB8AC3E}">
        <p14:creationId xmlns:p14="http://schemas.microsoft.com/office/powerpoint/2010/main" val="389802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 name="タイトル 1"/>
          <p:cNvSpPr>
            <a:spLocks noGrp="1"/>
          </p:cNvSpPr>
          <p:nvPr>
            <p:ph type="title"/>
          </p:nvPr>
        </p:nvSpPr>
        <p:spPr>
          <a:xfrm>
            <a:off x="521783" y="927046"/>
            <a:ext cx="8650006" cy="465485"/>
          </a:xfrm>
        </p:spPr>
        <p:txBody>
          <a:bodyPr>
            <a:noAutofit/>
          </a:bodyPr>
          <a:lstStyle/>
          <a:p>
            <a:r>
              <a:rPr lang="en-US" altLang="ja-JP" sz="2000" dirty="0"/>
              <a:t>1-1. </a:t>
            </a:r>
            <a:r>
              <a:rPr lang="ja-JP" altLang="en-US" sz="2000" dirty="0"/>
              <a:t>利用者数（月合計）　　　　　　　　　　　　　　　　</a:t>
            </a:r>
            <a:r>
              <a:rPr lang="ja-JP" altLang="en-US" sz="1100" dirty="0">
                <a:solidFill>
                  <a:schemeClr val="tx1"/>
                </a:solidFill>
              </a:rPr>
              <a:t>平均利用者数</a:t>
            </a:r>
            <a:r>
              <a:rPr lang="en-US" altLang="ja-JP" sz="1100" dirty="0">
                <a:solidFill>
                  <a:schemeClr val="tx1"/>
                </a:solidFill>
              </a:rPr>
              <a:t>775</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kumimoji="1" lang="ja-JP" altLang="en-US" sz="2000" dirty="0">
              <a:solidFill>
                <a:schemeClr val="tx1"/>
              </a:solidFill>
            </a:endParaRPr>
          </a:p>
        </p:txBody>
      </p:sp>
      <p:sp>
        <p:nvSpPr>
          <p:cNvPr id="1173"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1</a:t>
            </a:r>
            <a:endParaRPr kumimoji="1" lang="ja-JP" altLang="en-US" sz="2000" dirty="0"/>
          </a:p>
        </p:txBody>
      </p:sp>
      <p:graphicFrame>
        <p:nvGraphicFramePr>
          <p:cNvPr id="1174" name="コンテンツ プレースホルダー 8"/>
          <p:cNvGraphicFramePr>
            <a:graphicFrameLocks noGrp="1"/>
          </p:cNvGraphicFramePr>
          <p:nvPr>
            <p:ph idx="1"/>
            <p:extLst>
              <p:ext uri="{D42A27DB-BD31-4B8C-83A1-F6EECF244321}">
                <p14:modId xmlns:p14="http://schemas.microsoft.com/office/powerpoint/2010/main" val="1484042392"/>
              </p:ext>
            </p:extLst>
          </p:nvPr>
        </p:nvGraphicFramePr>
        <p:xfrm>
          <a:off x="225428" y="1380997"/>
          <a:ext cx="8946361" cy="2418271"/>
        </p:xfrm>
        <a:graphic>
          <a:graphicData uri="http://schemas.openxmlformats.org/drawingml/2006/chart">
            <c:chart xmlns:c="http://schemas.openxmlformats.org/drawingml/2006/chart" xmlns:r="http://schemas.openxmlformats.org/officeDocument/2006/relationships" r:id="rId2"/>
          </a:graphicData>
        </a:graphic>
      </p:graphicFrame>
      <p:sp>
        <p:nvSpPr>
          <p:cNvPr id="1175" name="タイトル 1"/>
          <p:cNvSpPr txBox="1"/>
          <p:nvPr/>
        </p:nvSpPr>
        <p:spPr>
          <a:xfrm>
            <a:off x="225428" y="198622"/>
            <a:ext cx="10515600" cy="72842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１</a:t>
            </a:r>
            <a:r>
              <a:rPr lang="en-US" altLang="ja-JP" sz="3200" dirty="0">
                <a:solidFill>
                  <a:schemeClr val="tx1"/>
                </a:solidFill>
              </a:rPr>
              <a:t>. </a:t>
            </a:r>
            <a:r>
              <a:rPr lang="ja-JP" altLang="en-US" sz="3200" dirty="0">
                <a:solidFill>
                  <a:schemeClr val="tx1"/>
                </a:solidFill>
              </a:rPr>
              <a:t>令和４年度の事業実績</a:t>
            </a:r>
            <a:r>
              <a:rPr lang="en-US" altLang="ja-JP" sz="3200" dirty="0">
                <a:solidFill>
                  <a:schemeClr val="tx1"/>
                </a:solidFill>
              </a:rPr>
              <a:t> </a:t>
            </a:r>
            <a:endParaRPr lang="ja-JP" altLang="en-US" sz="3200" dirty="0">
              <a:solidFill>
                <a:schemeClr val="tx1"/>
              </a:solidFill>
            </a:endParaRPr>
          </a:p>
        </p:txBody>
      </p:sp>
      <p:sp>
        <p:nvSpPr>
          <p:cNvPr id="8" name="タイトル 1">
            <a:extLst>
              <a:ext uri="{FF2B5EF4-FFF2-40B4-BE49-F238E27FC236}">
                <a16:creationId xmlns:a16="http://schemas.microsoft.com/office/drawing/2014/main" id="{E5CD0F58-A6CC-4B5F-86D3-AA61038058C1}"/>
              </a:ext>
            </a:extLst>
          </p:cNvPr>
          <p:cNvSpPr txBox="1">
            <a:spLocks/>
          </p:cNvSpPr>
          <p:nvPr/>
        </p:nvSpPr>
        <p:spPr>
          <a:xfrm>
            <a:off x="584572" y="3974498"/>
            <a:ext cx="8587218" cy="465485"/>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000" dirty="0"/>
              <a:t>1-2. </a:t>
            </a:r>
            <a:r>
              <a:rPr lang="ja-JP" altLang="en-US" sz="2000" dirty="0"/>
              <a:t>利用者数（一日平均）　　　　　　　　　　　　　　　</a:t>
            </a:r>
            <a:r>
              <a:rPr lang="ja-JP" altLang="en-US" sz="1100" dirty="0">
                <a:solidFill>
                  <a:schemeClr val="tx1"/>
                </a:solidFill>
              </a:rPr>
              <a:t>平均利用者数</a:t>
            </a:r>
            <a:r>
              <a:rPr lang="en-US" altLang="ja-JP" sz="1100" dirty="0">
                <a:solidFill>
                  <a:schemeClr val="tx1"/>
                </a:solidFill>
              </a:rPr>
              <a:t>44</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lang="ja-JP" altLang="en-US" sz="2000" dirty="0">
              <a:solidFill>
                <a:schemeClr val="tx1"/>
              </a:solidFill>
            </a:endParaRPr>
          </a:p>
        </p:txBody>
      </p:sp>
      <p:graphicFrame>
        <p:nvGraphicFramePr>
          <p:cNvPr id="9" name="コンテンツ プレースホルダー 11">
            <a:extLst>
              <a:ext uri="{FF2B5EF4-FFF2-40B4-BE49-F238E27FC236}">
                <a16:creationId xmlns:a16="http://schemas.microsoft.com/office/drawing/2014/main" id="{EE5E3884-2DCA-4A5E-ABEC-15DC8B74DFB8}"/>
              </a:ext>
            </a:extLst>
          </p:cNvPr>
          <p:cNvGraphicFramePr>
            <a:graphicFrameLocks/>
          </p:cNvGraphicFramePr>
          <p:nvPr>
            <p:extLst>
              <p:ext uri="{D42A27DB-BD31-4B8C-83A1-F6EECF244321}">
                <p14:modId xmlns:p14="http://schemas.microsoft.com/office/powerpoint/2010/main" val="928863598"/>
              </p:ext>
            </p:extLst>
          </p:nvPr>
        </p:nvGraphicFramePr>
        <p:xfrm>
          <a:off x="354358" y="4439983"/>
          <a:ext cx="8911687" cy="23190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240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 name="タイトル 1"/>
          <p:cNvSpPr>
            <a:spLocks noGrp="1"/>
          </p:cNvSpPr>
          <p:nvPr>
            <p:ph type="title"/>
          </p:nvPr>
        </p:nvSpPr>
        <p:spPr>
          <a:xfrm>
            <a:off x="560419" y="689632"/>
            <a:ext cx="10515600" cy="506271"/>
          </a:xfrm>
        </p:spPr>
        <p:txBody>
          <a:bodyPr>
            <a:noAutofit/>
          </a:bodyPr>
          <a:lstStyle/>
          <a:p>
            <a:r>
              <a:rPr lang="en-US" altLang="ja-JP" sz="2400" dirty="0"/>
              <a:t>1-1. </a:t>
            </a:r>
            <a:r>
              <a:rPr lang="ja-JP" altLang="en-US" sz="2400" dirty="0"/>
              <a:t>利用者数（月合計）</a:t>
            </a:r>
            <a:endParaRPr kumimoji="1" lang="ja-JP" altLang="en-US" sz="2400" dirty="0"/>
          </a:p>
        </p:txBody>
      </p:sp>
      <p:sp>
        <p:nvSpPr>
          <p:cNvPr id="1173"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2</a:t>
            </a:r>
            <a:endParaRPr kumimoji="1" lang="ja-JP" altLang="en-US" sz="2000" dirty="0"/>
          </a:p>
        </p:txBody>
      </p:sp>
      <p:graphicFrame>
        <p:nvGraphicFramePr>
          <p:cNvPr id="1174" name="コンテンツ プレースホルダー 8"/>
          <p:cNvGraphicFramePr>
            <a:graphicFrameLocks noGrp="1"/>
          </p:cNvGraphicFramePr>
          <p:nvPr>
            <p:ph idx="1"/>
            <p:extLst>
              <p:ext uri="{D42A27DB-BD31-4B8C-83A1-F6EECF244321}">
                <p14:modId xmlns:p14="http://schemas.microsoft.com/office/powerpoint/2010/main" val="2320182046"/>
              </p:ext>
            </p:extLst>
          </p:nvPr>
        </p:nvGraphicFramePr>
        <p:xfrm>
          <a:off x="0" y="1195903"/>
          <a:ext cx="9171789" cy="4144040"/>
        </p:xfrm>
        <a:graphic>
          <a:graphicData uri="http://schemas.openxmlformats.org/drawingml/2006/chart">
            <c:chart xmlns:c="http://schemas.openxmlformats.org/drawingml/2006/chart" xmlns:r="http://schemas.openxmlformats.org/officeDocument/2006/relationships" r:id="rId2"/>
          </a:graphicData>
        </a:graphic>
      </p:graphicFrame>
      <p:sp>
        <p:nvSpPr>
          <p:cNvPr id="1175" name="タイトル 1"/>
          <p:cNvSpPr txBox="1"/>
          <p:nvPr/>
        </p:nvSpPr>
        <p:spPr>
          <a:xfrm>
            <a:off x="225428" y="198622"/>
            <a:ext cx="10515600" cy="506271"/>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２</a:t>
            </a:r>
            <a:r>
              <a:rPr lang="en-US" altLang="ja-JP" sz="3200" dirty="0">
                <a:solidFill>
                  <a:schemeClr val="tx1"/>
                </a:solidFill>
              </a:rPr>
              <a:t>. </a:t>
            </a:r>
            <a:r>
              <a:rPr lang="ja-JP" altLang="en-US" sz="3200" dirty="0">
                <a:solidFill>
                  <a:schemeClr val="tx1"/>
                </a:solidFill>
              </a:rPr>
              <a:t>令和元年度～令和４年度推移</a:t>
            </a:r>
            <a:r>
              <a:rPr lang="en-US" altLang="ja-JP" sz="3200" dirty="0">
                <a:solidFill>
                  <a:schemeClr val="tx1"/>
                </a:solidFill>
              </a:rPr>
              <a:t> </a:t>
            </a:r>
            <a:endParaRPr lang="ja-JP" altLang="en-US" sz="3200" dirty="0">
              <a:solidFill>
                <a:schemeClr val="tx1"/>
              </a:solidFill>
            </a:endParaRPr>
          </a:p>
        </p:txBody>
      </p:sp>
      <p:graphicFrame>
        <p:nvGraphicFramePr>
          <p:cNvPr id="2" name="表 1">
            <a:extLst>
              <a:ext uri="{FF2B5EF4-FFF2-40B4-BE49-F238E27FC236}">
                <a16:creationId xmlns:a16="http://schemas.microsoft.com/office/drawing/2014/main" id="{D2754B46-5EDB-404B-ABE0-E74C7B5DEECD}"/>
              </a:ext>
            </a:extLst>
          </p:cNvPr>
          <p:cNvGraphicFramePr>
            <a:graphicFrameLocks noGrp="1"/>
          </p:cNvGraphicFramePr>
          <p:nvPr>
            <p:extLst>
              <p:ext uri="{D42A27DB-BD31-4B8C-83A1-F6EECF244321}">
                <p14:modId xmlns:p14="http://schemas.microsoft.com/office/powerpoint/2010/main" val="1993395460"/>
              </p:ext>
            </p:extLst>
          </p:nvPr>
        </p:nvGraphicFramePr>
        <p:xfrm>
          <a:off x="937296" y="5643514"/>
          <a:ext cx="8100000" cy="883920"/>
        </p:xfrm>
        <a:graphic>
          <a:graphicData uri="http://schemas.openxmlformats.org/drawingml/2006/table">
            <a:tbl>
              <a:tblPr firstRow="1" bandRow="1">
                <a:tableStyleId>{69012ECD-51FC-41F1-AA8D-1B2483CD663E}</a:tableStyleId>
              </a:tblPr>
              <a:tblGrid>
                <a:gridCol w="1709841">
                  <a:extLst>
                    <a:ext uri="{9D8B030D-6E8A-4147-A177-3AD203B41FA5}">
                      <a16:colId xmlns:a16="http://schemas.microsoft.com/office/drawing/2014/main" val="1167794239"/>
                    </a:ext>
                  </a:extLst>
                </a:gridCol>
                <a:gridCol w="1530159">
                  <a:extLst>
                    <a:ext uri="{9D8B030D-6E8A-4147-A177-3AD203B41FA5}">
                      <a16:colId xmlns:a16="http://schemas.microsoft.com/office/drawing/2014/main" val="2014603501"/>
                    </a:ext>
                  </a:extLst>
                </a:gridCol>
                <a:gridCol w="1620000">
                  <a:extLst>
                    <a:ext uri="{9D8B030D-6E8A-4147-A177-3AD203B41FA5}">
                      <a16:colId xmlns:a16="http://schemas.microsoft.com/office/drawing/2014/main" val="1730145088"/>
                    </a:ext>
                  </a:extLst>
                </a:gridCol>
                <a:gridCol w="1620000">
                  <a:extLst>
                    <a:ext uri="{9D8B030D-6E8A-4147-A177-3AD203B41FA5}">
                      <a16:colId xmlns:a16="http://schemas.microsoft.com/office/drawing/2014/main" val="4273297443"/>
                    </a:ext>
                  </a:extLst>
                </a:gridCol>
                <a:gridCol w="1620000">
                  <a:extLst>
                    <a:ext uri="{9D8B030D-6E8A-4147-A177-3AD203B41FA5}">
                      <a16:colId xmlns:a16="http://schemas.microsoft.com/office/drawing/2014/main" val="3448833011"/>
                    </a:ext>
                  </a:extLst>
                </a:gridCol>
              </a:tblGrid>
              <a:tr h="337386">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令和元年度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459776"/>
                  </a:ext>
                </a:extLst>
              </a:tr>
              <a:tr h="471415">
                <a:tc>
                  <a:txBody>
                    <a:bodyPr/>
                    <a:lstStyle/>
                    <a:p>
                      <a:pPr algn="ctr"/>
                      <a:r>
                        <a:rPr kumimoji="1" lang="en-US" altLang="ja-JP" sz="1400" dirty="0"/>
                        <a:t>1</a:t>
                      </a:r>
                      <a:r>
                        <a:rPr kumimoji="1" lang="ja-JP" altLang="en-US" sz="1400" dirty="0"/>
                        <a:t>月あたりの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331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341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585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775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13650949"/>
                  </a:ext>
                </a:extLst>
              </a:tr>
            </a:tbl>
          </a:graphicData>
        </a:graphic>
      </p:graphicFrame>
    </p:spTree>
    <p:extLst>
      <p:ext uri="{BB962C8B-B14F-4D97-AF65-F5344CB8AC3E}">
        <p14:creationId xmlns:p14="http://schemas.microsoft.com/office/powerpoint/2010/main" val="51892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 name="タイトル 1"/>
          <p:cNvSpPr>
            <a:spLocks noGrp="1"/>
          </p:cNvSpPr>
          <p:nvPr>
            <p:ph type="title"/>
          </p:nvPr>
        </p:nvSpPr>
        <p:spPr>
          <a:xfrm>
            <a:off x="520175" y="496467"/>
            <a:ext cx="8911687" cy="639014"/>
          </a:xfrm>
        </p:spPr>
        <p:txBody>
          <a:bodyPr>
            <a:normAutofit/>
          </a:bodyPr>
          <a:lstStyle/>
          <a:p>
            <a:r>
              <a:rPr lang="en-US" altLang="ja-JP" sz="2400" dirty="0"/>
              <a:t>1-2. </a:t>
            </a:r>
            <a:r>
              <a:rPr lang="ja-JP" altLang="en-US" sz="2400" dirty="0"/>
              <a:t>利用者数（一日平均）</a:t>
            </a:r>
            <a:endParaRPr kumimoji="1" lang="ja-JP" altLang="en-US" sz="2400" dirty="0"/>
          </a:p>
        </p:txBody>
      </p:sp>
      <p:sp>
        <p:nvSpPr>
          <p:cNvPr id="1178"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3</a:t>
            </a:r>
            <a:endParaRPr kumimoji="1" lang="ja-JP" altLang="en-US" sz="2000" dirty="0"/>
          </a:p>
        </p:txBody>
      </p:sp>
      <p:graphicFrame>
        <p:nvGraphicFramePr>
          <p:cNvPr id="1179" name="コンテンツ プレースホルダー 11"/>
          <p:cNvGraphicFramePr>
            <a:graphicFrameLocks noGrp="1"/>
          </p:cNvGraphicFramePr>
          <p:nvPr>
            <p:ph idx="1"/>
            <p:extLst>
              <p:ext uri="{D42A27DB-BD31-4B8C-83A1-F6EECF244321}">
                <p14:modId xmlns:p14="http://schemas.microsoft.com/office/powerpoint/2010/main" val="1053262599"/>
              </p:ext>
            </p:extLst>
          </p:nvPr>
        </p:nvGraphicFramePr>
        <p:xfrm>
          <a:off x="348420" y="1135481"/>
          <a:ext cx="8911687" cy="4323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表 4">
            <a:extLst>
              <a:ext uri="{FF2B5EF4-FFF2-40B4-BE49-F238E27FC236}">
                <a16:creationId xmlns:a16="http://schemas.microsoft.com/office/drawing/2014/main" id="{9A66072B-7D48-4A62-B603-297904A079E7}"/>
              </a:ext>
            </a:extLst>
          </p:cNvPr>
          <p:cNvGraphicFramePr>
            <a:graphicFrameLocks noGrp="1"/>
          </p:cNvGraphicFramePr>
          <p:nvPr>
            <p:extLst>
              <p:ext uri="{D42A27DB-BD31-4B8C-83A1-F6EECF244321}">
                <p14:modId xmlns:p14="http://schemas.microsoft.com/office/powerpoint/2010/main" val="2522844320"/>
              </p:ext>
            </p:extLst>
          </p:nvPr>
        </p:nvGraphicFramePr>
        <p:xfrm>
          <a:off x="937296" y="5643514"/>
          <a:ext cx="8100000" cy="883920"/>
        </p:xfrm>
        <a:graphic>
          <a:graphicData uri="http://schemas.openxmlformats.org/drawingml/2006/table">
            <a:tbl>
              <a:tblPr firstRow="1" bandRow="1">
                <a:tableStyleId>{69012ECD-51FC-41F1-AA8D-1B2483CD663E}</a:tableStyleId>
              </a:tblPr>
              <a:tblGrid>
                <a:gridCol w="1709841">
                  <a:extLst>
                    <a:ext uri="{9D8B030D-6E8A-4147-A177-3AD203B41FA5}">
                      <a16:colId xmlns:a16="http://schemas.microsoft.com/office/drawing/2014/main" val="1167794239"/>
                    </a:ext>
                  </a:extLst>
                </a:gridCol>
                <a:gridCol w="1530159">
                  <a:extLst>
                    <a:ext uri="{9D8B030D-6E8A-4147-A177-3AD203B41FA5}">
                      <a16:colId xmlns:a16="http://schemas.microsoft.com/office/drawing/2014/main" val="2014603501"/>
                    </a:ext>
                  </a:extLst>
                </a:gridCol>
                <a:gridCol w="1620000">
                  <a:extLst>
                    <a:ext uri="{9D8B030D-6E8A-4147-A177-3AD203B41FA5}">
                      <a16:colId xmlns:a16="http://schemas.microsoft.com/office/drawing/2014/main" val="1730145088"/>
                    </a:ext>
                  </a:extLst>
                </a:gridCol>
                <a:gridCol w="1620000">
                  <a:extLst>
                    <a:ext uri="{9D8B030D-6E8A-4147-A177-3AD203B41FA5}">
                      <a16:colId xmlns:a16="http://schemas.microsoft.com/office/drawing/2014/main" val="4273297443"/>
                    </a:ext>
                  </a:extLst>
                </a:gridCol>
                <a:gridCol w="1620000">
                  <a:extLst>
                    <a:ext uri="{9D8B030D-6E8A-4147-A177-3AD203B41FA5}">
                      <a16:colId xmlns:a16="http://schemas.microsoft.com/office/drawing/2014/main" val="3448833011"/>
                    </a:ext>
                  </a:extLst>
                </a:gridCol>
              </a:tblGrid>
              <a:tr h="337386">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令和元年度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459776"/>
                  </a:ext>
                </a:extLst>
              </a:tr>
              <a:tr h="471415">
                <a:tc>
                  <a:txBody>
                    <a:bodyPr/>
                    <a:lstStyle/>
                    <a:p>
                      <a:pPr algn="ctr"/>
                      <a:r>
                        <a:rPr kumimoji="1" lang="en-US" altLang="ja-JP" sz="1400" dirty="0"/>
                        <a:t>1</a:t>
                      </a:r>
                      <a:r>
                        <a:rPr kumimoji="1" lang="ja-JP" altLang="en-US" sz="1400" dirty="0"/>
                        <a:t>日あたりの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25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22</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36</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44</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13650949"/>
                  </a:ext>
                </a:extLst>
              </a:tr>
            </a:tbl>
          </a:graphicData>
        </a:graphic>
      </p:graphicFrame>
    </p:spTree>
    <p:extLst>
      <p:ext uri="{BB962C8B-B14F-4D97-AF65-F5344CB8AC3E}">
        <p14:creationId xmlns:p14="http://schemas.microsoft.com/office/powerpoint/2010/main" val="233284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 name="タイトル 1"/>
          <p:cNvSpPr>
            <a:spLocks noGrp="1"/>
          </p:cNvSpPr>
          <p:nvPr>
            <p:ph type="title"/>
          </p:nvPr>
        </p:nvSpPr>
        <p:spPr>
          <a:xfrm>
            <a:off x="369907" y="373123"/>
            <a:ext cx="8911687" cy="752290"/>
          </a:xfrm>
        </p:spPr>
        <p:txBody>
          <a:bodyPr>
            <a:normAutofit/>
          </a:bodyPr>
          <a:lstStyle/>
          <a:p>
            <a:r>
              <a:rPr lang="en-US" altLang="ja-JP" sz="2400" dirty="0"/>
              <a:t>1-4. </a:t>
            </a:r>
            <a:r>
              <a:rPr lang="ja-JP" altLang="en-US" sz="2400" dirty="0"/>
              <a:t>利用者数（地域別月平均）</a:t>
            </a:r>
            <a:endParaRPr kumimoji="1" lang="ja-JP" altLang="en-US" sz="2400" dirty="0"/>
          </a:p>
        </p:txBody>
      </p:sp>
      <p:graphicFrame>
        <p:nvGraphicFramePr>
          <p:cNvPr id="1189" name="コンテンツ プレースホルダー 7"/>
          <p:cNvGraphicFramePr>
            <a:graphicFrameLocks noGrp="1"/>
          </p:cNvGraphicFramePr>
          <p:nvPr>
            <p:ph idx="1"/>
            <p:extLst>
              <p:ext uri="{D42A27DB-BD31-4B8C-83A1-F6EECF244321}">
                <p14:modId xmlns:p14="http://schemas.microsoft.com/office/powerpoint/2010/main" val="1181386446"/>
              </p:ext>
            </p:extLst>
          </p:nvPr>
        </p:nvGraphicFramePr>
        <p:xfrm>
          <a:off x="-517115" y="1273331"/>
          <a:ext cx="5662321" cy="4353790"/>
        </p:xfrm>
        <a:graphic>
          <a:graphicData uri="http://schemas.openxmlformats.org/drawingml/2006/chart">
            <c:chart xmlns:c="http://schemas.openxmlformats.org/drawingml/2006/chart" xmlns:r="http://schemas.openxmlformats.org/officeDocument/2006/relationships" r:id="rId2"/>
          </a:graphicData>
        </a:graphic>
      </p:graphicFrame>
      <p:sp>
        <p:nvSpPr>
          <p:cNvPr id="1190"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4</a:t>
            </a:r>
            <a:endParaRPr kumimoji="1" lang="ja-JP" altLang="en-US" sz="2000" dirty="0"/>
          </a:p>
        </p:txBody>
      </p:sp>
      <p:graphicFrame>
        <p:nvGraphicFramePr>
          <p:cNvPr id="1191" name="グラフ 10"/>
          <p:cNvGraphicFramePr/>
          <p:nvPr>
            <p:extLst>
              <p:ext uri="{D42A27DB-BD31-4B8C-83A1-F6EECF244321}">
                <p14:modId xmlns:p14="http://schemas.microsoft.com/office/powerpoint/2010/main" val="2331857610"/>
              </p:ext>
            </p:extLst>
          </p:nvPr>
        </p:nvGraphicFramePr>
        <p:xfrm>
          <a:off x="4590520" y="1230879"/>
          <a:ext cx="4949265" cy="43962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73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AAE32901-C23B-408E-BC4D-636D522F5A8C}"/>
              </a:ext>
            </a:extLst>
          </p:cNvPr>
          <p:cNvGraphicFramePr>
            <a:graphicFrameLocks noGrp="1"/>
          </p:cNvGraphicFramePr>
          <p:nvPr>
            <p:ph idx="1"/>
            <p:extLst>
              <p:ext uri="{D42A27DB-BD31-4B8C-83A1-F6EECF244321}">
                <p14:modId xmlns:p14="http://schemas.microsoft.com/office/powerpoint/2010/main" val="1536803314"/>
              </p:ext>
            </p:extLst>
          </p:nvPr>
        </p:nvGraphicFramePr>
        <p:xfrm>
          <a:off x="609625" y="1322078"/>
          <a:ext cx="3825897" cy="4328095"/>
        </p:xfrm>
        <a:graphic>
          <a:graphicData uri="http://schemas.openxmlformats.org/drawingml/2006/chart">
            <c:chart xmlns:c="http://schemas.openxmlformats.org/drawingml/2006/chart" xmlns:r="http://schemas.openxmlformats.org/officeDocument/2006/relationships" r:id="rId2"/>
          </a:graphicData>
        </a:graphic>
      </p:graphicFrame>
      <p:sp>
        <p:nvSpPr>
          <p:cNvPr id="1186" name="タイトル 1"/>
          <p:cNvSpPr>
            <a:spLocks noGrp="1"/>
          </p:cNvSpPr>
          <p:nvPr>
            <p:ph type="title"/>
          </p:nvPr>
        </p:nvSpPr>
        <p:spPr>
          <a:xfrm>
            <a:off x="424289" y="587982"/>
            <a:ext cx="8596668" cy="734096"/>
          </a:xfrm>
        </p:spPr>
        <p:txBody>
          <a:bodyPr>
            <a:normAutofit/>
          </a:bodyPr>
          <a:lstStyle/>
          <a:p>
            <a:r>
              <a:rPr kumimoji="1" lang="en-US" altLang="ja-JP" sz="2400" dirty="0"/>
              <a:t>1-4. </a:t>
            </a:r>
            <a:r>
              <a:rPr kumimoji="1" lang="ja-JP" altLang="en-US" sz="2400" dirty="0"/>
              <a:t>利用者数（</a:t>
            </a:r>
            <a:r>
              <a:rPr lang="ja-JP" altLang="en-US" sz="2400" dirty="0"/>
              <a:t>午前・午後別</a:t>
            </a:r>
            <a:r>
              <a:rPr kumimoji="1" lang="ja-JP" altLang="en-US" sz="2400" dirty="0"/>
              <a:t>）</a:t>
            </a:r>
            <a:r>
              <a:rPr lang="ja-JP" altLang="en-US" sz="2800" dirty="0"/>
              <a:t>　</a:t>
            </a:r>
            <a:r>
              <a:rPr kumimoji="1" lang="en-US" altLang="ja-JP" sz="2000" dirty="0"/>
              <a:t>※</a:t>
            </a:r>
            <a:r>
              <a:rPr kumimoji="1" lang="ja-JP" altLang="en-US" sz="2000" dirty="0"/>
              <a:t>令和</a:t>
            </a:r>
            <a:r>
              <a:rPr kumimoji="1" lang="en-US" altLang="ja-JP" sz="2000" dirty="0"/>
              <a:t>4</a:t>
            </a:r>
            <a:r>
              <a:rPr kumimoji="1" lang="ja-JP" altLang="en-US" sz="2000" dirty="0"/>
              <a:t>年</a:t>
            </a:r>
            <a:r>
              <a:rPr kumimoji="1" lang="en-US" altLang="ja-JP" sz="2000" dirty="0"/>
              <a:t>7</a:t>
            </a:r>
            <a:r>
              <a:rPr lang="ja-JP" altLang="en-US" sz="2000" dirty="0"/>
              <a:t>～</a:t>
            </a:r>
            <a:r>
              <a:rPr lang="en-US" altLang="ja-JP" sz="2000" dirty="0"/>
              <a:t>11</a:t>
            </a:r>
            <a:r>
              <a:rPr lang="ja-JP" altLang="en-US" sz="2000" dirty="0"/>
              <a:t>月</a:t>
            </a:r>
            <a:endParaRPr kumimoji="1" lang="ja-JP" altLang="en-US" sz="2000" dirty="0"/>
          </a:p>
        </p:txBody>
      </p:sp>
      <p:graphicFrame>
        <p:nvGraphicFramePr>
          <p:cNvPr id="7" name="グラフ 6">
            <a:extLst>
              <a:ext uri="{FF2B5EF4-FFF2-40B4-BE49-F238E27FC236}">
                <a16:creationId xmlns:a16="http://schemas.microsoft.com/office/drawing/2014/main" id="{4D7C0C32-A42A-47D3-977F-9D7874983F48}"/>
              </a:ext>
            </a:extLst>
          </p:cNvPr>
          <p:cNvGraphicFramePr/>
          <p:nvPr>
            <p:extLst>
              <p:ext uri="{D42A27DB-BD31-4B8C-83A1-F6EECF244321}">
                <p14:modId xmlns:p14="http://schemas.microsoft.com/office/powerpoint/2010/main" val="4074850878"/>
              </p:ext>
            </p:extLst>
          </p:nvPr>
        </p:nvGraphicFramePr>
        <p:xfrm>
          <a:off x="4722623" y="1322078"/>
          <a:ext cx="4776219" cy="4328095"/>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3">
            <a:extLst>
              <a:ext uri="{FF2B5EF4-FFF2-40B4-BE49-F238E27FC236}">
                <a16:creationId xmlns:a16="http://schemas.microsoft.com/office/drawing/2014/main" id="{DA2664EF-7112-4982-ADA0-71043D3189C5}"/>
              </a:ext>
            </a:extLst>
          </p:cNvPr>
          <p:cNvSpPr txBox="1"/>
          <p:nvPr/>
        </p:nvSpPr>
        <p:spPr>
          <a:xfrm>
            <a:off x="11669487" y="6270018"/>
            <a:ext cx="522513" cy="400110"/>
          </a:xfrm>
          <a:prstGeom prst="rect">
            <a:avLst/>
          </a:prstGeom>
          <a:noFill/>
        </p:spPr>
        <p:txBody>
          <a:bodyPr wrap="square" rtlCol="0">
            <a:spAutoFit/>
          </a:bodyPr>
          <a:lstStyle/>
          <a:p>
            <a:r>
              <a:rPr kumimoji="1" lang="en-US" altLang="ja-JP" sz="2000" dirty="0"/>
              <a:t>5</a:t>
            </a:r>
            <a:endParaRPr kumimoji="1" lang="ja-JP" altLang="en-US" sz="2000" dirty="0"/>
          </a:p>
        </p:txBody>
      </p:sp>
    </p:spTree>
    <p:extLst>
      <p:ext uri="{BB962C8B-B14F-4D97-AF65-F5344CB8AC3E}">
        <p14:creationId xmlns:p14="http://schemas.microsoft.com/office/powerpoint/2010/main" val="210959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1-5. </a:t>
            </a:r>
            <a:r>
              <a:rPr lang="ja-JP" altLang="en-US" sz="2800" dirty="0">
                <a:solidFill>
                  <a:schemeClr val="accent1"/>
                </a:solidFill>
              </a:rPr>
              <a:t>事業費の執行状況について</a:t>
            </a:r>
          </a:p>
        </p:txBody>
      </p:sp>
      <p:sp>
        <p:nvSpPr>
          <p:cNvPr id="1194"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＊施設管理費（令和４年度）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195"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6</a:t>
            </a:r>
            <a:endParaRPr kumimoji="1" lang="ja-JP" altLang="en-US" sz="2000" dirty="0"/>
          </a:p>
        </p:txBody>
      </p:sp>
      <p:graphicFrame>
        <p:nvGraphicFramePr>
          <p:cNvPr id="1196" name="表 8"/>
          <p:cNvGraphicFramePr>
            <a:graphicFrameLocks noGrp="1"/>
          </p:cNvGraphicFramePr>
          <p:nvPr>
            <p:extLst>
              <p:ext uri="{D42A27DB-BD31-4B8C-83A1-F6EECF244321}">
                <p14:modId xmlns:p14="http://schemas.microsoft.com/office/powerpoint/2010/main" val="2485193945"/>
              </p:ext>
            </p:extLst>
          </p:nvPr>
        </p:nvGraphicFramePr>
        <p:xfrm>
          <a:off x="988811" y="2048819"/>
          <a:ext cx="8388000" cy="3420001"/>
        </p:xfrm>
        <a:graphic>
          <a:graphicData uri="http://schemas.openxmlformats.org/drawingml/2006/table">
            <a:tbl>
              <a:tblPr firstRow="1" bandRow="1">
                <a:tableStyleId>{5C22544A-7EE6-4342-B048-85BDC9FD1C3A}</a:tableStyleId>
              </a:tblPr>
              <a:tblGrid>
                <a:gridCol w="1953803">
                  <a:extLst>
                    <a:ext uri="{9D8B030D-6E8A-4147-A177-3AD203B41FA5}">
                      <a16:colId xmlns:a16="http://schemas.microsoft.com/office/drawing/2014/main" val="20000"/>
                    </a:ext>
                  </a:extLst>
                </a:gridCol>
                <a:gridCol w="3638197">
                  <a:extLst>
                    <a:ext uri="{9D8B030D-6E8A-4147-A177-3AD203B41FA5}">
                      <a16:colId xmlns:a16="http://schemas.microsoft.com/office/drawing/2014/main" val="3982037290"/>
                    </a:ext>
                  </a:extLst>
                </a:gridCol>
                <a:gridCol w="2796000">
                  <a:extLst>
                    <a:ext uri="{9D8B030D-6E8A-4147-A177-3AD203B41FA5}">
                      <a16:colId xmlns:a16="http://schemas.microsoft.com/office/drawing/2014/main" val="20003"/>
                    </a:ext>
                  </a:extLst>
                </a:gridCol>
              </a:tblGrid>
              <a:tr h="676484">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令和４年度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11</a:t>
                      </a:r>
                      <a:r>
                        <a:rPr kumimoji="1" lang="ja-JP" altLang="en-US" dirty="0"/>
                        <a:t>月）</a:t>
                      </a:r>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l"/>
                      <a:r>
                        <a:rPr kumimoji="1" lang="ja-JP" altLang="en-US" sz="1600" dirty="0"/>
                        <a:t>電気・ガス・水道料金</a:t>
                      </a:r>
                    </a:p>
                  </a:txBody>
                  <a:tcPr anchor="ctr"/>
                </a:tc>
                <a:tc>
                  <a:txBody>
                    <a:bodyPr/>
                    <a:lstStyle/>
                    <a:p>
                      <a:pPr algn="r"/>
                      <a:r>
                        <a:rPr kumimoji="1" lang="en-US" altLang="ja-JP" sz="1600" b="0" dirty="0">
                          <a:latin typeface="+mn-ea"/>
                          <a:ea typeface="+mn-ea"/>
                        </a:rPr>
                        <a:t>242,887</a:t>
                      </a:r>
                      <a:r>
                        <a:rPr kumimoji="1" lang="ja-JP" altLang="en-US" sz="1600" b="0" dirty="0">
                          <a:latin typeface="+mn-ea"/>
                          <a:ea typeface="+mn-ea"/>
                        </a:rPr>
                        <a:t>円</a:t>
                      </a:r>
                    </a:p>
                  </a:txBody>
                  <a:tcPr anchor="ctr"/>
                </a:tc>
                <a:extLst>
                  <a:ext uri="{0D108BD9-81ED-4DB2-BD59-A6C34878D82A}">
                    <a16:rowId xmlns:a16="http://schemas.microsoft.com/office/drawing/2014/main" val="10002"/>
                  </a:ext>
                </a:extLst>
              </a:tr>
              <a:tr h="391931">
                <a:tc>
                  <a:txBody>
                    <a:bodyPr/>
                    <a:lstStyle/>
                    <a:p>
                      <a:pPr algn="ctr"/>
                      <a:r>
                        <a:rPr kumimoji="1" lang="ja-JP" altLang="en-US" dirty="0"/>
                        <a:t>維持修繕料</a:t>
                      </a:r>
                    </a:p>
                  </a:txBody>
                  <a:tcPr anchor="ctr"/>
                </a:tc>
                <a:tc>
                  <a:txBody>
                    <a:bodyPr/>
                    <a:lstStyle/>
                    <a:p>
                      <a:pPr algn="l"/>
                      <a:r>
                        <a:rPr kumimoji="1" lang="ja-JP" altLang="en-US" sz="1600" dirty="0"/>
                        <a:t>施設の維持修繕に係る費用</a:t>
                      </a:r>
                    </a:p>
                  </a:txBody>
                  <a:tcPr anchor="ctr"/>
                </a:tc>
                <a:tc>
                  <a:txBody>
                    <a:bodyPr/>
                    <a:lstStyle/>
                    <a:p>
                      <a:pPr algn="r"/>
                      <a:r>
                        <a:rPr kumimoji="1" lang="en-US" altLang="ja-JP" sz="1600" b="0" dirty="0">
                          <a:latin typeface="+mn-ea"/>
                          <a:ea typeface="+mn-ea"/>
                        </a:rPr>
                        <a:t>290,400</a:t>
                      </a:r>
                      <a:r>
                        <a:rPr kumimoji="1" lang="ja-JP" altLang="en-US" sz="1600" b="0" dirty="0">
                          <a:latin typeface="+mn-ea"/>
                          <a:ea typeface="+mn-ea"/>
                        </a:rPr>
                        <a:t>円</a:t>
                      </a:r>
                    </a:p>
                  </a:txBody>
                  <a:tcPr anchor="ctr"/>
                </a:tc>
                <a:extLst>
                  <a:ext uri="{0D108BD9-81ED-4DB2-BD59-A6C34878D82A}">
                    <a16:rowId xmlns:a16="http://schemas.microsoft.com/office/drawing/2014/main" val="10003"/>
                  </a:ext>
                </a:extLst>
              </a:tr>
              <a:tr h="391931">
                <a:tc>
                  <a:txBody>
                    <a:bodyPr/>
                    <a:lstStyle/>
                    <a:p>
                      <a:pPr algn="ctr"/>
                      <a:r>
                        <a:rPr kumimoji="1" lang="ja-JP" altLang="en-US" dirty="0"/>
                        <a:t>電信料</a:t>
                      </a:r>
                    </a:p>
                  </a:txBody>
                  <a:tcPr anchor="ctr"/>
                </a:tc>
                <a:tc>
                  <a:txBody>
                    <a:bodyPr/>
                    <a:lstStyle/>
                    <a:p>
                      <a:pPr algn="l"/>
                      <a:r>
                        <a:rPr kumimoji="1" lang="ja-JP" altLang="en-US" sz="1600" dirty="0"/>
                        <a:t>電話・インターネット回線費用</a:t>
                      </a:r>
                    </a:p>
                  </a:txBody>
                  <a:tcPr anchor="ctr"/>
                </a:tc>
                <a:tc>
                  <a:txBody>
                    <a:bodyPr/>
                    <a:lstStyle/>
                    <a:p>
                      <a:pPr algn="r"/>
                      <a:r>
                        <a:rPr kumimoji="1" lang="en-US" altLang="ja-JP" sz="1600" b="0" dirty="0">
                          <a:latin typeface="+mn-ea"/>
                          <a:ea typeface="+mn-ea"/>
                        </a:rPr>
                        <a:t>81,319</a:t>
                      </a:r>
                      <a:r>
                        <a:rPr kumimoji="1" lang="ja-JP" altLang="en-US" sz="1600" b="0" dirty="0">
                          <a:latin typeface="+mn-ea"/>
                          <a:ea typeface="+mn-ea"/>
                        </a:rPr>
                        <a:t>円</a:t>
                      </a:r>
                    </a:p>
                  </a:txBody>
                  <a:tcPr anchor="ctr"/>
                </a:tc>
                <a:extLst>
                  <a:ext uri="{0D108BD9-81ED-4DB2-BD59-A6C34878D82A}">
                    <a16:rowId xmlns:a16="http://schemas.microsoft.com/office/drawing/2014/main" val="10004"/>
                  </a:ext>
                </a:extLst>
              </a:tr>
              <a:tr h="391931">
                <a:tc>
                  <a:txBody>
                    <a:bodyPr/>
                    <a:lstStyle/>
                    <a:p>
                      <a:pPr algn="ctr"/>
                      <a:r>
                        <a:rPr kumimoji="1" lang="ja-JP" altLang="en-US" dirty="0"/>
                        <a:t>手数料</a:t>
                      </a:r>
                    </a:p>
                  </a:txBody>
                  <a:tcPr anchor="ctr"/>
                </a:tc>
                <a:tc>
                  <a:txBody>
                    <a:bodyPr/>
                    <a:lstStyle/>
                    <a:p>
                      <a:pPr algn="l"/>
                      <a:r>
                        <a:rPr kumimoji="1" lang="ja-JP" altLang="en-US" sz="1600" dirty="0"/>
                        <a:t>消防設備点検に係る費用</a:t>
                      </a:r>
                    </a:p>
                  </a:txBody>
                  <a:tcPr anchor="ctr"/>
                </a:tc>
                <a:tc>
                  <a:txBody>
                    <a:bodyPr/>
                    <a:lstStyle/>
                    <a:p>
                      <a:pPr algn="r"/>
                      <a:r>
                        <a:rPr kumimoji="1" lang="en-US" altLang="ja-JP" sz="1600" b="0" dirty="0">
                          <a:latin typeface="+mn-ea"/>
                          <a:ea typeface="+mn-ea"/>
                        </a:rPr>
                        <a:t>51,260</a:t>
                      </a:r>
                      <a:r>
                        <a:rPr kumimoji="1" lang="ja-JP" altLang="en-US" sz="1600" b="0" dirty="0">
                          <a:latin typeface="+mn-ea"/>
                          <a:ea typeface="+mn-ea"/>
                        </a:rPr>
                        <a:t>円</a:t>
                      </a:r>
                    </a:p>
                  </a:txBody>
                  <a:tcPr anchor="ctr"/>
                </a:tc>
                <a:extLst>
                  <a:ext uri="{0D108BD9-81ED-4DB2-BD59-A6C34878D82A}">
                    <a16:rowId xmlns:a16="http://schemas.microsoft.com/office/drawing/2014/main" val="10005"/>
                  </a:ext>
                </a:extLst>
              </a:tr>
              <a:tr h="391931">
                <a:tc>
                  <a:txBody>
                    <a:bodyPr/>
                    <a:lstStyle/>
                    <a:p>
                      <a:pPr algn="ctr"/>
                      <a:r>
                        <a:rPr kumimoji="1" lang="ja-JP" altLang="en-US" dirty="0"/>
                        <a:t>保険料</a:t>
                      </a:r>
                    </a:p>
                  </a:txBody>
                  <a:tcPr anchor="ctr"/>
                </a:tc>
                <a:tc>
                  <a:txBody>
                    <a:bodyPr/>
                    <a:lstStyle/>
                    <a:p>
                      <a:pPr algn="l"/>
                      <a:r>
                        <a:rPr kumimoji="1" lang="ja-JP" altLang="en-US" sz="1600" dirty="0"/>
                        <a:t>施設利用者の保険に係る費用</a:t>
                      </a:r>
                    </a:p>
                  </a:txBody>
                  <a:tcPr anchor="ctr"/>
                </a:tc>
                <a:tc>
                  <a:txBody>
                    <a:bodyPr/>
                    <a:lstStyle/>
                    <a:p>
                      <a:pPr algn="r"/>
                      <a:r>
                        <a:rPr kumimoji="1" lang="en-US" altLang="ja-JP" sz="1600" b="0" dirty="0">
                          <a:latin typeface="+mn-ea"/>
                          <a:ea typeface="+mn-ea"/>
                        </a:rPr>
                        <a:t>118,970</a:t>
                      </a:r>
                      <a:r>
                        <a:rPr kumimoji="1" lang="ja-JP" altLang="en-US" sz="1600" b="0" dirty="0">
                          <a:latin typeface="+mn-ea"/>
                          <a:ea typeface="+mn-ea"/>
                        </a:rPr>
                        <a:t>円</a:t>
                      </a:r>
                    </a:p>
                  </a:txBody>
                  <a:tcPr anchor="ctr"/>
                </a:tc>
                <a:extLst>
                  <a:ext uri="{0D108BD9-81ED-4DB2-BD59-A6C34878D82A}">
                    <a16:rowId xmlns:a16="http://schemas.microsoft.com/office/drawing/2014/main" val="10006"/>
                  </a:ext>
                </a:extLst>
              </a:tr>
              <a:tr h="391931">
                <a:tc>
                  <a:txBody>
                    <a:bodyPr/>
                    <a:lstStyle/>
                    <a:p>
                      <a:pPr algn="ctr"/>
                      <a:r>
                        <a:rPr kumimoji="1" lang="ja-JP" altLang="en-US" dirty="0"/>
                        <a:t>委託料</a:t>
                      </a:r>
                    </a:p>
                  </a:txBody>
                  <a:tcPr anchor="ctr"/>
                </a:tc>
                <a:tc>
                  <a:txBody>
                    <a:bodyPr/>
                    <a:lstStyle/>
                    <a:p>
                      <a:pPr algn="l"/>
                      <a:r>
                        <a:rPr kumimoji="1" lang="ja-JP" altLang="en-US" sz="1600" dirty="0"/>
                        <a:t>機械警備に係る費用</a:t>
                      </a:r>
                    </a:p>
                  </a:txBody>
                  <a:tcPr anchor="ctr"/>
                </a:tc>
                <a:tc>
                  <a:txBody>
                    <a:bodyPr/>
                    <a:lstStyle/>
                    <a:p>
                      <a:pPr algn="r"/>
                      <a:r>
                        <a:rPr kumimoji="1" lang="en-US" altLang="ja-JP" sz="1600" b="0" dirty="0">
                          <a:latin typeface="+mn-ea"/>
                          <a:ea typeface="+mn-ea"/>
                        </a:rPr>
                        <a:t>50,832</a:t>
                      </a:r>
                      <a:r>
                        <a:rPr kumimoji="1" lang="ja-JP" altLang="en-US" sz="1600" b="0" dirty="0">
                          <a:latin typeface="+mn-ea"/>
                          <a:ea typeface="+mn-ea"/>
                        </a:rPr>
                        <a:t>円</a:t>
                      </a:r>
                    </a:p>
                  </a:txBody>
                  <a:tcPr anchor="ctr"/>
                </a:tc>
                <a:extLst>
                  <a:ext uri="{0D108BD9-81ED-4DB2-BD59-A6C34878D82A}">
                    <a16:rowId xmlns:a16="http://schemas.microsoft.com/office/drawing/2014/main" val="10007"/>
                  </a:ext>
                </a:extLst>
              </a:tr>
              <a:tr h="391931">
                <a:tc gridSpan="2">
                  <a:txBody>
                    <a:bodyPr/>
                    <a:lstStyle/>
                    <a:p>
                      <a:pPr algn="ctr"/>
                      <a:r>
                        <a:rPr kumimoji="1" lang="ja-JP" altLang="en-US" dirty="0"/>
                        <a:t>合計</a:t>
                      </a:r>
                    </a:p>
                  </a:txBody>
                  <a:tcPr anchor="ctr"/>
                </a:tc>
                <a:tc hMerge="1">
                  <a:txBody>
                    <a:bodyPr/>
                    <a:lstStyle/>
                    <a:p>
                      <a:pPr algn="l"/>
                      <a:endParaRPr kumimoji="1" lang="ja-JP" altLang="en-US" sz="1600" dirty="0"/>
                    </a:p>
                  </a:txBody>
                  <a:tcPr anchor="ctr"/>
                </a:tc>
                <a:tc>
                  <a:txBody>
                    <a:bodyPr/>
                    <a:lstStyle/>
                    <a:p>
                      <a:pPr algn="r"/>
                      <a:r>
                        <a:rPr kumimoji="1" lang="en-US" altLang="ja-JP" dirty="0"/>
                        <a:t>835,668</a:t>
                      </a:r>
                      <a:r>
                        <a:rPr kumimoji="1" lang="ja-JP" altLang="en-US" dirty="0"/>
                        <a:t>円</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45305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1-5. </a:t>
            </a:r>
            <a:r>
              <a:rPr lang="ja-JP" altLang="en-US" sz="2800" dirty="0">
                <a:solidFill>
                  <a:schemeClr val="accent1"/>
                </a:solidFill>
              </a:rPr>
              <a:t>事業費の執行状況について</a:t>
            </a:r>
          </a:p>
        </p:txBody>
      </p:sp>
      <p:sp>
        <p:nvSpPr>
          <p:cNvPr id="1194"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＊施設管理費（令和元年度～３年度推移）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195"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7</a:t>
            </a:r>
            <a:endParaRPr kumimoji="1" lang="ja-JP" altLang="en-US" sz="2000" dirty="0"/>
          </a:p>
        </p:txBody>
      </p:sp>
      <p:graphicFrame>
        <p:nvGraphicFramePr>
          <p:cNvPr id="1196" name="表 8"/>
          <p:cNvGraphicFramePr>
            <a:graphicFrameLocks noGrp="1"/>
          </p:cNvGraphicFramePr>
          <p:nvPr>
            <p:extLst>
              <p:ext uri="{D42A27DB-BD31-4B8C-83A1-F6EECF244321}">
                <p14:modId xmlns:p14="http://schemas.microsoft.com/office/powerpoint/2010/main" val="3306118553"/>
              </p:ext>
            </p:extLst>
          </p:nvPr>
        </p:nvGraphicFramePr>
        <p:xfrm>
          <a:off x="988811" y="2048819"/>
          <a:ext cx="8128000" cy="3420001"/>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676484">
                <a:tc>
                  <a:txBody>
                    <a:bodyPr/>
                    <a:lstStyle/>
                    <a:p>
                      <a:pPr algn="ctr"/>
                      <a:r>
                        <a:rPr kumimoji="1" lang="ja-JP" altLang="en-US" dirty="0"/>
                        <a:t>項目</a:t>
                      </a:r>
                    </a:p>
                  </a:txBody>
                  <a:tcPr anchor="ctr"/>
                </a:tc>
                <a:tc>
                  <a:txBody>
                    <a:bodyPr/>
                    <a:lstStyle/>
                    <a:p>
                      <a:pPr algn="ctr"/>
                      <a:r>
                        <a:rPr kumimoji="1" lang="ja-JP" altLang="en-US" dirty="0"/>
                        <a:t>令和元年度</a:t>
                      </a:r>
                      <a:endParaRPr kumimoji="1" lang="en-US" altLang="ja-JP" dirty="0"/>
                    </a:p>
                    <a:p>
                      <a:pPr algn="ctr"/>
                      <a:r>
                        <a:rPr kumimoji="1" lang="ja-JP" altLang="en-US" dirty="0"/>
                        <a:t>（</a:t>
                      </a:r>
                      <a:r>
                        <a:rPr kumimoji="1" lang="en-US" altLang="ja-JP" dirty="0"/>
                        <a:t>11</a:t>
                      </a:r>
                      <a:r>
                        <a:rPr kumimoji="1" lang="ja-JP" altLang="en-US" dirty="0"/>
                        <a:t>～</a:t>
                      </a:r>
                      <a:r>
                        <a:rPr kumimoji="1" lang="en-US" altLang="ja-JP" dirty="0"/>
                        <a:t>2</a:t>
                      </a:r>
                      <a:r>
                        <a:rPr kumimoji="1" lang="ja-JP" altLang="en-US" dirty="0"/>
                        <a:t>月）</a:t>
                      </a:r>
                    </a:p>
                  </a:txBody>
                  <a:tcPr anchor="ctr"/>
                </a:tc>
                <a:tc>
                  <a:txBody>
                    <a:bodyPr/>
                    <a:lstStyle/>
                    <a:p>
                      <a:pPr algn="ctr"/>
                      <a:r>
                        <a:rPr kumimoji="1" lang="ja-JP" altLang="en-US" dirty="0"/>
                        <a:t>令和２年度</a:t>
                      </a:r>
                      <a:endParaRPr kumimoji="1" lang="en-US" altLang="ja-JP" dirty="0"/>
                    </a:p>
                    <a:p>
                      <a:pPr algn="ctr"/>
                      <a:r>
                        <a:rPr kumimoji="1" lang="ja-JP" altLang="en-US" dirty="0"/>
                        <a:t>（</a:t>
                      </a:r>
                      <a:r>
                        <a:rPr kumimoji="1" lang="en-US" altLang="ja-JP" dirty="0"/>
                        <a:t>6</a:t>
                      </a:r>
                      <a:r>
                        <a:rPr kumimoji="1" lang="ja-JP" altLang="en-US" dirty="0"/>
                        <a:t>～</a:t>
                      </a:r>
                      <a:r>
                        <a:rPr kumimoji="1" lang="en-US" altLang="ja-JP" dirty="0"/>
                        <a:t>3</a:t>
                      </a:r>
                      <a:r>
                        <a:rPr kumimoji="1" lang="ja-JP" altLang="en-US" dirty="0"/>
                        <a:t>月）</a:t>
                      </a:r>
                    </a:p>
                  </a:txBody>
                  <a:tcPr anchor="ctr"/>
                </a:tc>
                <a:tc>
                  <a:txBody>
                    <a:bodyPr/>
                    <a:lstStyle/>
                    <a:p>
                      <a:pPr algn="ctr"/>
                      <a:r>
                        <a:rPr kumimoji="1" lang="ja-JP" altLang="en-US" dirty="0"/>
                        <a:t>令和３年度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r"/>
                      <a:r>
                        <a:rPr kumimoji="1" lang="en-US" altLang="ja-JP" sz="1600" b="0" dirty="0">
                          <a:latin typeface="+mn-ea"/>
                          <a:ea typeface="+mn-ea"/>
                        </a:rPr>
                        <a:t>183,907</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330,648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368,453</a:t>
                      </a:r>
                      <a:endParaRPr kumimoji="1" lang="ja-JP" altLang="en-US" sz="1600" b="0" dirty="0">
                        <a:latin typeface="+mn-ea"/>
                        <a:ea typeface="+mn-ea"/>
                      </a:endParaRPr>
                    </a:p>
                  </a:txBody>
                  <a:tcPr anchor="ctr"/>
                </a:tc>
                <a:extLst>
                  <a:ext uri="{0D108BD9-81ED-4DB2-BD59-A6C34878D82A}">
                    <a16:rowId xmlns:a16="http://schemas.microsoft.com/office/drawing/2014/main" val="10002"/>
                  </a:ext>
                </a:extLst>
              </a:tr>
              <a:tr h="391931">
                <a:tc>
                  <a:txBody>
                    <a:bodyPr/>
                    <a:lstStyle/>
                    <a:p>
                      <a:pPr algn="ctr"/>
                      <a:r>
                        <a:rPr kumimoji="1" lang="ja-JP" altLang="en-US" dirty="0"/>
                        <a:t>維持修繕料</a:t>
                      </a:r>
                    </a:p>
                  </a:txBody>
                  <a:tcPr anchor="ctr"/>
                </a:tc>
                <a:tc>
                  <a:txBody>
                    <a:bodyPr/>
                    <a:lstStyle/>
                    <a:p>
                      <a:pPr algn="r"/>
                      <a:r>
                        <a:rPr kumimoji="1" lang="en-US" altLang="ja-JP" sz="1600" b="0" dirty="0">
                          <a:latin typeface="+mn-ea"/>
                          <a:ea typeface="+mn-ea"/>
                        </a:rPr>
                        <a:t>409,750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208,340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498,102</a:t>
                      </a:r>
                      <a:endParaRPr kumimoji="1" lang="ja-JP" altLang="en-US" sz="1600" b="0" dirty="0">
                        <a:latin typeface="+mn-ea"/>
                        <a:ea typeface="+mn-ea"/>
                      </a:endParaRPr>
                    </a:p>
                  </a:txBody>
                  <a:tcPr anchor="ctr"/>
                </a:tc>
                <a:extLst>
                  <a:ext uri="{0D108BD9-81ED-4DB2-BD59-A6C34878D82A}">
                    <a16:rowId xmlns:a16="http://schemas.microsoft.com/office/drawing/2014/main" val="10003"/>
                  </a:ext>
                </a:extLst>
              </a:tr>
              <a:tr h="391931">
                <a:tc>
                  <a:txBody>
                    <a:bodyPr/>
                    <a:lstStyle/>
                    <a:p>
                      <a:pPr algn="ctr"/>
                      <a:r>
                        <a:rPr kumimoji="1" lang="ja-JP" altLang="en-US" dirty="0"/>
                        <a:t>電信料</a:t>
                      </a:r>
                    </a:p>
                  </a:txBody>
                  <a:tcPr anchor="ctr"/>
                </a:tc>
                <a:tc>
                  <a:txBody>
                    <a:bodyPr/>
                    <a:lstStyle/>
                    <a:p>
                      <a:pPr algn="r"/>
                      <a:r>
                        <a:rPr kumimoji="1" lang="en-US" altLang="ja-JP" sz="1600" b="0" dirty="0">
                          <a:latin typeface="+mn-ea"/>
                          <a:ea typeface="+mn-ea"/>
                        </a:rPr>
                        <a:t>33,969</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78,334</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122,980</a:t>
                      </a:r>
                      <a:endParaRPr kumimoji="1" lang="ja-JP" altLang="en-US" sz="1600" b="0" dirty="0">
                        <a:latin typeface="+mn-ea"/>
                        <a:ea typeface="+mn-ea"/>
                      </a:endParaRPr>
                    </a:p>
                  </a:txBody>
                  <a:tcPr anchor="ctr"/>
                </a:tc>
                <a:extLst>
                  <a:ext uri="{0D108BD9-81ED-4DB2-BD59-A6C34878D82A}">
                    <a16:rowId xmlns:a16="http://schemas.microsoft.com/office/drawing/2014/main" val="10004"/>
                  </a:ext>
                </a:extLst>
              </a:tr>
              <a:tr h="391931">
                <a:tc>
                  <a:txBody>
                    <a:bodyPr/>
                    <a:lstStyle/>
                    <a:p>
                      <a:pPr algn="ctr"/>
                      <a:r>
                        <a:rPr kumimoji="1" lang="ja-JP" altLang="en-US" dirty="0"/>
                        <a:t>手数料</a:t>
                      </a:r>
                    </a:p>
                  </a:txBody>
                  <a:tcPr anchor="ctr"/>
                </a:tc>
                <a:tc>
                  <a:txBody>
                    <a:bodyPr/>
                    <a:lstStyle/>
                    <a:p>
                      <a:pPr algn="r"/>
                      <a:r>
                        <a:rPr kumimoji="1" lang="en-US" altLang="ja-JP" sz="1600" b="0" dirty="0">
                          <a:latin typeface="+mn-ea"/>
                          <a:ea typeface="+mn-ea"/>
                        </a:rPr>
                        <a:t>47,806</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extLst>
                  <a:ext uri="{0D108BD9-81ED-4DB2-BD59-A6C34878D82A}">
                    <a16:rowId xmlns:a16="http://schemas.microsoft.com/office/drawing/2014/main" val="10005"/>
                  </a:ext>
                </a:extLst>
              </a:tr>
              <a:tr h="391931">
                <a:tc>
                  <a:txBody>
                    <a:bodyPr/>
                    <a:lstStyle/>
                    <a:p>
                      <a:pPr algn="ctr"/>
                      <a:r>
                        <a:rPr kumimoji="1" lang="ja-JP" altLang="en-US" dirty="0"/>
                        <a:t>保険料</a:t>
                      </a:r>
                    </a:p>
                  </a:txBody>
                  <a:tcPr anchor="ctr"/>
                </a:tc>
                <a:tc>
                  <a:txBody>
                    <a:bodyPr/>
                    <a:lstStyle/>
                    <a:p>
                      <a:pPr algn="r"/>
                      <a:r>
                        <a:rPr kumimoji="1" lang="en-US" altLang="ja-JP" sz="1600" b="0" dirty="0">
                          <a:latin typeface="+mn-ea"/>
                          <a:ea typeface="+mn-ea"/>
                        </a:rPr>
                        <a:t>119,760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extLst>
                  <a:ext uri="{0D108BD9-81ED-4DB2-BD59-A6C34878D82A}">
                    <a16:rowId xmlns:a16="http://schemas.microsoft.com/office/drawing/2014/main" val="10006"/>
                  </a:ext>
                </a:extLst>
              </a:tr>
              <a:tr h="391931">
                <a:tc>
                  <a:txBody>
                    <a:bodyPr/>
                    <a:lstStyle/>
                    <a:p>
                      <a:pPr algn="ctr"/>
                      <a:r>
                        <a:rPr kumimoji="1" lang="ja-JP" altLang="en-US" dirty="0"/>
                        <a:t>委託料</a:t>
                      </a:r>
                    </a:p>
                  </a:txBody>
                  <a:tcPr anchor="ctr"/>
                </a:tc>
                <a:tc>
                  <a:txBody>
                    <a:bodyPr/>
                    <a:lstStyle/>
                    <a:p>
                      <a:pPr algn="r"/>
                      <a:r>
                        <a:rPr kumimoji="1" lang="en-US" altLang="ja-JP" sz="1600" b="0" dirty="0">
                          <a:latin typeface="+mn-ea"/>
                          <a:ea typeface="+mn-ea"/>
                        </a:rPr>
                        <a:t>174,558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extLst>
                  <a:ext uri="{0D108BD9-81ED-4DB2-BD59-A6C34878D82A}">
                    <a16:rowId xmlns:a16="http://schemas.microsoft.com/office/drawing/2014/main" val="10007"/>
                  </a:ext>
                </a:extLst>
              </a:tr>
              <a:tr h="391931">
                <a:tc>
                  <a:txBody>
                    <a:bodyPr/>
                    <a:lstStyle/>
                    <a:p>
                      <a:pPr algn="ctr"/>
                      <a:r>
                        <a:rPr kumimoji="1" lang="ja-JP" altLang="en-US" dirty="0"/>
                        <a:t>合計</a:t>
                      </a:r>
                    </a:p>
                  </a:txBody>
                  <a:tcPr anchor="ctr"/>
                </a:tc>
                <a:tc>
                  <a:txBody>
                    <a:bodyPr/>
                    <a:lstStyle/>
                    <a:p>
                      <a:pPr algn="r"/>
                      <a:r>
                        <a:rPr kumimoji="1" lang="en-US" altLang="ja-JP" dirty="0"/>
                        <a:t>969,750</a:t>
                      </a:r>
                      <a:endParaRPr kumimoji="1" lang="ja-JP" altLang="en-US" dirty="0"/>
                    </a:p>
                  </a:txBody>
                  <a:tcPr anchor="ctr"/>
                </a:tc>
                <a:tc>
                  <a:txBody>
                    <a:bodyPr/>
                    <a:lstStyle/>
                    <a:p>
                      <a:pPr algn="r"/>
                      <a:r>
                        <a:rPr kumimoji="1" lang="en-US" altLang="ja-JP" dirty="0"/>
                        <a:t>854,830</a:t>
                      </a:r>
                      <a:endParaRPr kumimoji="1" lang="ja-JP" altLang="en-US" dirty="0"/>
                    </a:p>
                  </a:txBody>
                  <a:tcPr anchor="ctr"/>
                </a:tc>
                <a:tc>
                  <a:txBody>
                    <a:bodyPr/>
                    <a:lstStyle/>
                    <a:p>
                      <a:pPr algn="r"/>
                      <a:r>
                        <a:rPr kumimoji="1" lang="en-US" altLang="ja-JP" dirty="0"/>
                        <a:t>1,227,043</a:t>
                      </a:r>
                      <a:endParaRPr kumimoji="1" lang="ja-JP" altLang="en-US"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0351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1-6. </a:t>
            </a:r>
            <a:r>
              <a:rPr lang="ja-JP" altLang="en-US" sz="2800" dirty="0">
                <a:solidFill>
                  <a:schemeClr val="accent1"/>
                </a:solidFill>
              </a:rPr>
              <a:t>事業費の執行状況について</a:t>
            </a:r>
          </a:p>
        </p:txBody>
      </p:sp>
      <p:sp>
        <p:nvSpPr>
          <p:cNvPr id="1199"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＊負担金（令和４年度）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0"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8</a:t>
            </a:r>
            <a:endParaRPr kumimoji="1" lang="ja-JP" altLang="en-US" sz="2000" dirty="0"/>
          </a:p>
        </p:txBody>
      </p:sp>
      <p:graphicFrame>
        <p:nvGraphicFramePr>
          <p:cNvPr id="1201" name="表 1"/>
          <p:cNvGraphicFramePr>
            <a:graphicFrameLocks noGrp="1"/>
          </p:cNvGraphicFramePr>
          <p:nvPr>
            <p:extLst>
              <p:ext uri="{D42A27DB-BD31-4B8C-83A1-F6EECF244321}">
                <p14:modId xmlns:p14="http://schemas.microsoft.com/office/powerpoint/2010/main" val="1255749956"/>
              </p:ext>
            </p:extLst>
          </p:nvPr>
        </p:nvGraphicFramePr>
        <p:xfrm>
          <a:off x="480291" y="1827250"/>
          <a:ext cx="8882650" cy="3819473"/>
        </p:xfrm>
        <a:graphic>
          <a:graphicData uri="http://schemas.openxmlformats.org/drawingml/2006/table">
            <a:tbl>
              <a:tblPr firstRow="1" bandRow="1">
                <a:tableStyleId>{5C22544A-7EE6-4342-B048-85BDC9FD1C3A}</a:tableStyleId>
              </a:tblPr>
              <a:tblGrid>
                <a:gridCol w="3344734">
                  <a:extLst>
                    <a:ext uri="{9D8B030D-6E8A-4147-A177-3AD203B41FA5}">
                      <a16:colId xmlns:a16="http://schemas.microsoft.com/office/drawing/2014/main" val="20000"/>
                    </a:ext>
                  </a:extLst>
                </a:gridCol>
                <a:gridCol w="3915178">
                  <a:extLst>
                    <a:ext uri="{9D8B030D-6E8A-4147-A177-3AD203B41FA5}">
                      <a16:colId xmlns:a16="http://schemas.microsoft.com/office/drawing/2014/main" val="4044711673"/>
                    </a:ext>
                  </a:extLst>
                </a:gridCol>
                <a:gridCol w="1622738">
                  <a:extLst>
                    <a:ext uri="{9D8B030D-6E8A-4147-A177-3AD203B41FA5}">
                      <a16:colId xmlns:a16="http://schemas.microsoft.com/office/drawing/2014/main" val="20003"/>
                    </a:ext>
                  </a:extLst>
                </a:gridCol>
              </a:tblGrid>
              <a:tr h="542463">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令和４年度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11</a:t>
                      </a:r>
                      <a:r>
                        <a:rPr kumimoji="1" lang="ja-JP" altLang="en-US" dirty="0"/>
                        <a:t>月）</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l"/>
                      <a:r>
                        <a:rPr kumimoji="1" lang="ja-JP" altLang="en-US" sz="1600" dirty="0"/>
                        <a:t>施設運営に係る人件費や消耗品費等</a:t>
                      </a:r>
                      <a:endParaRPr kumimoji="1" lang="en-US" altLang="ja-JP" sz="1600" dirty="0"/>
                    </a:p>
                  </a:txBody>
                  <a:tcPr anchor="ctr"/>
                </a:tc>
                <a:tc>
                  <a:txBody>
                    <a:bodyPr/>
                    <a:lstStyle/>
                    <a:p>
                      <a:pPr algn="r"/>
                      <a:r>
                        <a:rPr kumimoji="1" lang="en-US" altLang="ja-JP" dirty="0"/>
                        <a:t>4,465,088</a:t>
                      </a:r>
                      <a:r>
                        <a:rPr kumimoji="1" lang="ja-JP" altLang="en-US" dirty="0"/>
                        <a:t>円</a:t>
                      </a:r>
                    </a:p>
                  </a:txBody>
                  <a:tcPr anchor="ctr"/>
                </a:tc>
                <a:extLst>
                  <a:ext uri="{0D108BD9-81ED-4DB2-BD59-A6C34878D82A}">
                    <a16:rowId xmlns:a16="http://schemas.microsoft.com/office/drawing/2014/main" val="10001"/>
                  </a:ext>
                </a:extLst>
              </a:tr>
              <a:tr h="597254">
                <a:tc>
                  <a:txBody>
                    <a:bodyPr/>
                    <a:lstStyle/>
                    <a:p>
                      <a:pPr algn="l"/>
                      <a:r>
                        <a:rPr kumimoji="1" lang="ja-JP" altLang="en-US" dirty="0"/>
                        <a:t>２　子育て支援行事費</a:t>
                      </a:r>
                    </a:p>
                  </a:txBody>
                  <a:tcPr anchor="ctr"/>
                </a:tc>
                <a:tc>
                  <a:txBody>
                    <a:bodyPr/>
                    <a:lstStyle/>
                    <a:p>
                      <a:pPr algn="l"/>
                      <a:r>
                        <a:rPr kumimoji="1" lang="ja-JP" altLang="en-US" sz="1600" dirty="0"/>
                        <a:t>月</a:t>
                      </a:r>
                      <a:r>
                        <a:rPr kumimoji="1" lang="en-US" altLang="ja-JP" sz="1600" dirty="0"/>
                        <a:t>1</a:t>
                      </a:r>
                      <a:r>
                        <a:rPr kumimoji="1" lang="ja-JP" altLang="en-US" sz="1600" dirty="0"/>
                        <a:t>回以上実施する未就学児向けイベントに係る費用</a:t>
                      </a:r>
                    </a:p>
                  </a:txBody>
                  <a:tcPr anchor="ctr"/>
                </a:tc>
                <a:tc>
                  <a:txBody>
                    <a:bodyPr/>
                    <a:lstStyle/>
                    <a:p>
                      <a:pPr algn="r"/>
                      <a:r>
                        <a:rPr kumimoji="1" lang="en-US" altLang="ja-JP" dirty="0"/>
                        <a:t>1,000</a:t>
                      </a:r>
                      <a:r>
                        <a:rPr kumimoji="1" lang="ja-JP" altLang="en-US" dirty="0"/>
                        <a:t>円</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l"/>
                      <a:r>
                        <a:rPr kumimoji="1" lang="ja-JP" altLang="en-US" sz="1600" dirty="0"/>
                        <a:t>年</a:t>
                      </a:r>
                      <a:r>
                        <a:rPr kumimoji="1" lang="en-US" altLang="ja-JP" sz="1600" dirty="0"/>
                        <a:t>1</a:t>
                      </a:r>
                      <a:r>
                        <a:rPr kumimoji="1" lang="ja-JP" altLang="en-US" sz="1600" dirty="0"/>
                        <a:t>回程度開催する地域イベントに係る費用</a:t>
                      </a:r>
                    </a:p>
                  </a:txBody>
                  <a:tcPr anchor="ctr"/>
                </a:tc>
                <a:tc>
                  <a:txBody>
                    <a:bodyPr/>
                    <a:lstStyle/>
                    <a:p>
                      <a:pPr algn="r"/>
                      <a:r>
                        <a:rPr kumimoji="1" lang="en-US" altLang="ja-JP" dirty="0"/>
                        <a:t>0</a:t>
                      </a:r>
                      <a:r>
                        <a:rPr kumimoji="1" lang="ja-JP" altLang="en-US" dirty="0"/>
                        <a:t>円</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l"/>
                      <a:r>
                        <a:rPr kumimoji="1" lang="ja-JP" altLang="en-US" sz="1600" dirty="0"/>
                        <a:t>市内公園等で開催する冒険遊び場に係る費用</a:t>
                      </a:r>
                    </a:p>
                  </a:txBody>
                  <a:tcPr anchor="ctr"/>
                </a:tc>
                <a:tc>
                  <a:txBody>
                    <a:bodyPr/>
                    <a:lstStyle/>
                    <a:p>
                      <a:pPr algn="r"/>
                      <a:r>
                        <a:rPr kumimoji="1" lang="en-US" altLang="ja-JP" dirty="0"/>
                        <a:t>24,700</a:t>
                      </a:r>
                      <a:r>
                        <a:rPr kumimoji="1" lang="ja-JP" altLang="en-US" dirty="0"/>
                        <a:t>円</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endParaRPr kumimoji="1" lang="ja-JP" altLang="en-US" sz="1600" dirty="0"/>
                    </a:p>
                  </a:txBody>
                  <a:tcPr anchor="ctr"/>
                </a:tc>
                <a:tc>
                  <a:txBody>
                    <a:bodyPr/>
                    <a:lstStyle/>
                    <a:p>
                      <a:pPr algn="r"/>
                      <a:r>
                        <a:rPr kumimoji="1" lang="en-US" altLang="ja-JP" dirty="0"/>
                        <a:t>4,490,788</a:t>
                      </a:r>
                      <a:r>
                        <a:rPr kumimoji="1" lang="ja-JP" altLang="en-US" dirty="0"/>
                        <a:t>円</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4474111"/>
      </p:ext>
    </p:extLst>
  </p:cSld>
  <p:clrMapOvr>
    <a:masterClrMapping/>
  </p:clrMapOvr>
</p:sld>
</file>

<file path=ppt/theme/theme1.xml><?xml version="1.0" encoding="utf-8"?>
<a:theme xmlns:a="http://schemas.openxmlformats.org/drawingml/2006/main" name="ファセッ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ファセット">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tileRect/>
        </a:gradFill>
        <a:gradFill rotWithShape="1">
          <a:gsLst>
            <a:gs pos="0">
              <a:schemeClr val="phClr">
                <a:tint val="96000"/>
              </a:schemeClr>
            </a:gs>
            <a:gs pos="78000">
              <a:schemeClr val="phClr">
                <a:shade val="94000"/>
                <a:lumMod val="94000"/>
              </a:schemeClr>
            </a:gs>
          </a:gsLst>
          <a:lin ang="5400000" scaled="0"/>
          <a:tileRect/>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tileRect/>
        </a:gradFill>
        <a:gradFill rotWithShape="1">
          <a:gsLst>
            <a:gs pos="0">
              <a:schemeClr val="phClr">
                <a:tint val="90000"/>
                <a:lumMod val="110000"/>
              </a:schemeClr>
            </a:gs>
            <a:gs pos="100000">
              <a:schemeClr val="phClr">
                <a:shade val="94000"/>
                <a:lumMod val="96000"/>
              </a:schemeClr>
            </a:gs>
          </a:gsLst>
          <a:path path="circle">
            <a:fillToRect l="50000" t="50000" r="100000" b="10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6426</TotalTime>
  <Words>733</Words>
  <Application>Microsoft Office PowerPoint</Application>
  <PresentationFormat>ワイド画面</PresentationFormat>
  <Paragraphs>176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令和４年度　第２回鎌倉市冒険遊び場協働運営事業推進検討委員会　報告資料</vt:lpstr>
      <vt:lpstr>1-1. 利用者数（月合計）　　　　　　　　　　　　　　　　平均利用者数775人/月</vt:lpstr>
      <vt:lpstr>1-1. 利用者数（月合計）</vt:lpstr>
      <vt:lpstr>1-2. 利用者数（一日平均）</vt:lpstr>
      <vt:lpstr>1-4. 利用者数（地域別月平均）</vt:lpstr>
      <vt:lpstr>1-4. 利用者数（午前・午後別）　※令和4年7～11月</vt:lpstr>
      <vt:lpstr>PowerPoint プレゼンテーション</vt:lpstr>
      <vt:lpstr>PowerPoint プレゼンテーション</vt:lpstr>
      <vt:lpstr>PowerPoint プレゼンテーション</vt:lpstr>
      <vt:lpstr>PowerPoint プレゼンテーション</vt:lpstr>
      <vt:lpstr>今後の目標と取組について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鎌倉市冒険遊び場協働運営事業推進検討</dc:title>
  <dc:creator>user</dc:creator>
  <cp:lastModifiedBy>A16P096</cp:lastModifiedBy>
  <cp:revision>329</cp:revision>
  <cp:lastPrinted>2020-12-22T10:33:23Z</cp:lastPrinted>
  <dcterms:created xsi:type="dcterms:W3CDTF">2020-12-15T09:08:57Z</dcterms:created>
  <dcterms:modified xsi:type="dcterms:W3CDTF">2023-01-06T02:05:04Z</dcterms:modified>
</cp:coreProperties>
</file>