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78" r:id="rId2"/>
    <p:sldId id="502" r:id="rId3"/>
    <p:sldId id="726" r:id="rId4"/>
    <p:sldId id="727" r:id="rId5"/>
    <p:sldId id="754" r:id="rId6"/>
    <p:sldId id="728" r:id="rId7"/>
    <p:sldId id="729" r:id="rId8"/>
    <p:sldId id="892" r:id="rId9"/>
    <p:sldId id="501" r:id="rId10"/>
    <p:sldId id="503" r:id="rId11"/>
    <p:sldId id="880" r:id="rId12"/>
    <p:sldId id="760" r:id="rId13"/>
    <p:sldId id="763" r:id="rId14"/>
    <p:sldId id="783" r:id="rId15"/>
    <p:sldId id="764" r:id="rId16"/>
    <p:sldId id="765" r:id="rId17"/>
    <p:sldId id="766" r:id="rId18"/>
    <p:sldId id="767" r:id="rId19"/>
    <p:sldId id="769" r:id="rId20"/>
    <p:sldId id="768" r:id="rId21"/>
    <p:sldId id="770" r:id="rId22"/>
    <p:sldId id="771" r:id="rId23"/>
    <p:sldId id="902" r:id="rId24"/>
    <p:sldId id="774" r:id="rId25"/>
    <p:sldId id="773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4" r:id="rId35"/>
    <p:sldId id="889" r:id="rId36"/>
    <p:sldId id="890" r:id="rId37"/>
  </p:sldIdLst>
  <p:sldSz cx="9144000" cy="6858000" type="screen4x3"/>
  <p:notesSz cx="6870700" cy="99314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orient="horz" pos="4074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3712">
          <p15:clr>
            <a:srgbClr val="A4A3A4"/>
          </p15:clr>
        </p15:guide>
        <p15:guide id="5" orient="horz" pos="1434" userDrawn="1">
          <p15:clr>
            <a:srgbClr val="A4A3A4"/>
          </p15:clr>
        </p15:guide>
        <p15:guide id="6" orient="horz" pos="682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1933" userDrawn="1">
          <p15:clr>
            <a:srgbClr val="A4A3A4"/>
          </p15:clr>
        </p15:guide>
        <p15:guide id="9" orient="horz" pos="3303">
          <p15:clr>
            <a:srgbClr val="A4A3A4"/>
          </p15:clr>
        </p15:guide>
        <p15:guide id="10" orient="horz" pos="1888" userDrawn="1">
          <p15:clr>
            <a:srgbClr val="A4A3A4"/>
          </p15:clr>
        </p15:guide>
        <p15:guide id="11" orient="horz" pos="572" userDrawn="1">
          <p15:clr>
            <a:srgbClr val="A4A3A4"/>
          </p15:clr>
        </p15:guide>
        <p15:guide id="12" orient="horz" pos="618" userDrawn="1">
          <p15:clr>
            <a:srgbClr val="A4A3A4"/>
          </p15:clr>
        </p15:guide>
        <p15:guide id="13" orient="horz" pos="2024">
          <p15:clr>
            <a:srgbClr val="A4A3A4"/>
          </p15:clr>
        </p15:guide>
        <p15:guide id="14" orient="horz" pos="930">
          <p15:clr>
            <a:srgbClr val="A4A3A4"/>
          </p15:clr>
        </p15:guide>
        <p15:guide id="15" pos="799">
          <p15:clr>
            <a:srgbClr val="A4A3A4"/>
          </p15:clr>
        </p15:guide>
        <p15:guide id="16" pos="5602" userDrawn="1">
          <p15:clr>
            <a:srgbClr val="A4A3A4"/>
          </p15:clr>
        </p15:guide>
        <p15:guide id="17" pos="156">
          <p15:clr>
            <a:srgbClr val="A4A3A4"/>
          </p15:clr>
        </p15:guide>
        <p15:guide id="18" pos="1087">
          <p15:clr>
            <a:srgbClr val="A4A3A4"/>
          </p15:clr>
        </p15:guide>
        <p15:guide id="19" pos="2971">
          <p15:clr>
            <a:srgbClr val="A4A3A4"/>
          </p15:clr>
        </p15:guide>
        <p15:guide id="20" pos="2789" userDrawn="1">
          <p15:clr>
            <a:srgbClr val="A4A3A4"/>
          </p15:clr>
        </p15:guide>
        <p15:guide id="21">
          <p15:clr>
            <a:srgbClr val="A4A3A4"/>
          </p15:clr>
        </p15:guide>
        <p15:guide id="23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345"/>
    <a:srgbClr val="FBFFB2"/>
    <a:srgbClr val="00FF00"/>
    <a:srgbClr val="FF00FF"/>
    <a:srgbClr val="DCEEFF"/>
    <a:srgbClr val="EBF5FF"/>
    <a:srgbClr val="B7D2E9"/>
    <a:srgbClr val="C74821"/>
    <a:srgbClr val="E4B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0" autoAdjust="0"/>
    <p:restoredTop sz="96192" autoAdjust="0"/>
  </p:normalViewPr>
  <p:slideViewPr>
    <p:cSldViewPr snapToObjects="1">
      <p:cViewPr varScale="1">
        <p:scale>
          <a:sx n="79" d="100"/>
          <a:sy n="79" d="100"/>
        </p:scale>
        <p:origin x="810" y="96"/>
      </p:cViewPr>
      <p:guideLst>
        <p:guide orient="horz" pos="3203"/>
        <p:guide orient="horz" pos="4074"/>
        <p:guide orient="horz" pos="3838"/>
        <p:guide orient="horz" pos="3712"/>
        <p:guide orient="horz" pos="1434"/>
        <p:guide orient="horz" pos="682"/>
        <p:guide orient="horz" pos="2160"/>
        <p:guide orient="horz" pos="1933"/>
        <p:guide orient="horz" pos="3303"/>
        <p:guide orient="horz" pos="1888"/>
        <p:guide orient="horz" pos="572"/>
        <p:guide orient="horz" pos="618"/>
        <p:guide orient="horz" pos="2024"/>
        <p:guide orient="horz" pos="930"/>
        <p:guide pos="799"/>
        <p:guide pos="5602"/>
        <p:guide pos="156"/>
        <p:guide pos="1087"/>
        <p:guide pos="2971"/>
        <p:guide pos="2789"/>
        <p:guide/>
        <p:guide pos="158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2" d="100"/>
          <a:sy n="62" d="100"/>
        </p:scale>
        <p:origin x="-3640" y="-112"/>
      </p:cViewPr>
      <p:guideLst>
        <p:guide orient="horz" pos="2164"/>
        <p:guide pos="3127"/>
        <p:guide orient="horz" pos="312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91811" y="5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/>
          <a:lstStyle>
            <a:lvl1pPr algn="r">
              <a:defRPr sz="1200"/>
            </a:lvl1pPr>
          </a:lstStyle>
          <a:p>
            <a:fld id="{DFFDF823-4C57-784A-9B80-8B578C5BB2A3}" type="datetimeFigureOut">
              <a:rPr lang="ja-JP" altLang="en-US" smtClean="0"/>
              <a:pPr/>
              <a:t>2016/9/26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433111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91811" y="9433111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 anchor="b"/>
          <a:lstStyle>
            <a:lvl1pPr algn="r">
              <a:defRPr sz="1200"/>
            </a:lvl1pPr>
          </a:lstStyle>
          <a:p>
            <a:fld id="{CCC2C185-0FC6-5E48-8FD2-B692932DAE2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684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91811" y="5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/>
          <a:lstStyle>
            <a:lvl1pPr algn="r">
              <a:defRPr sz="1200"/>
            </a:lvl1pPr>
          </a:lstStyle>
          <a:p>
            <a:fld id="{1B6ED53C-C6B5-BE4B-B96F-2D2011A7A6C7}" type="datetimeFigureOut">
              <a:rPr lang="ja-JP" altLang="en-US" smtClean="0"/>
              <a:pPr/>
              <a:t>2016/9/26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42950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7" tIns="46099" rIns="92197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7071" y="4717415"/>
            <a:ext cx="5496560" cy="4469130"/>
          </a:xfrm>
          <a:prstGeom prst="rect">
            <a:avLst/>
          </a:prstGeom>
        </p:spPr>
        <p:txBody>
          <a:bodyPr vert="horz" lIns="92197" tIns="46099" rIns="92197" bIns="46099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33111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91811" y="9433111"/>
            <a:ext cx="2977303" cy="496570"/>
          </a:xfrm>
          <a:prstGeom prst="rect">
            <a:avLst/>
          </a:prstGeom>
        </p:spPr>
        <p:txBody>
          <a:bodyPr vert="horz" lIns="92197" tIns="46099" rIns="92197" bIns="46099" rtlCol="0" anchor="b"/>
          <a:lstStyle>
            <a:lvl1pPr algn="r">
              <a:defRPr sz="1200"/>
            </a:lvl1pPr>
          </a:lstStyle>
          <a:p>
            <a:fld id="{C15EDC22-C83A-4E49-B79E-E5F9743C782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5414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45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225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97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98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67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261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1491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30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564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78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108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1392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149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860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149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402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547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30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5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883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31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460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322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847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DC22-C83A-4E49-B79E-E5F9743C782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328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32025"/>
            <a:ext cx="7772400" cy="1006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652538" y="0"/>
            <a:ext cx="2491462" cy="768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 flipV="1">
            <a:off x="2114550" y="3314700"/>
            <a:ext cx="49149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 flipV="1">
            <a:off x="2114550" y="3467100"/>
            <a:ext cx="49149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 flipV="1">
            <a:off x="2009775" y="3390900"/>
            <a:ext cx="5124450" cy="127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922837" y="6556077"/>
            <a:ext cx="2133600" cy="263823"/>
          </a:xfrm>
        </p:spPr>
        <p:txBody>
          <a:bodyPr/>
          <a:lstStyle/>
          <a:p>
            <a:fld id="{EA2CBF04-1369-654B-8BB5-35826C63AEB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03652" y="609600"/>
            <a:ext cx="89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103652" y="6479877"/>
            <a:ext cx="89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 userDrawn="1"/>
        </p:nvCxnSpPr>
        <p:spPr>
          <a:xfrm>
            <a:off x="103652" y="645455"/>
            <a:ext cx="896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 userDrawn="1"/>
        </p:nvCxnSpPr>
        <p:spPr>
          <a:xfrm>
            <a:off x="103652" y="6505044"/>
            <a:ext cx="896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14"/>
          <p:cNvSpPr txBox="1">
            <a:spLocks noChangeArrowheads="1"/>
          </p:cNvSpPr>
          <p:nvPr userDrawn="1"/>
        </p:nvSpPr>
        <p:spPr bwMode="auto">
          <a:xfrm>
            <a:off x="250825" y="6571407"/>
            <a:ext cx="860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000" b="1" dirty="0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本レポートには個人を特定できる情報は一切含まれていません</a:t>
            </a:r>
            <a:r>
              <a:rPr lang="ja-JP" altLang="en-US" sz="1000" dirty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</a:p>
        </p:txBody>
      </p:sp>
      <p:sp>
        <p:nvSpPr>
          <p:cNvPr id="11" name="タイトル 1"/>
          <p:cNvSpPr txBox="1">
            <a:spLocks/>
          </p:cNvSpPr>
          <p:nvPr userDrawn="1"/>
        </p:nvSpPr>
        <p:spPr>
          <a:xfrm>
            <a:off x="2118634" y="119011"/>
            <a:ext cx="6916153" cy="4491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 algn="r"/>
            <a:r>
              <a:rPr lang="ja-JP" altLang="en-US" dirty="0" smtClean="0"/>
              <a:t>神奈川県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8999" y="6505277"/>
            <a:ext cx="1804737" cy="263823"/>
          </a:xfrm>
        </p:spPr>
        <p:txBody>
          <a:bodyPr/>
          <a:lstStyle/>
          <a:p>
            <a:fld id="{EA2CBF04-1369-654B-8BB5-35826C63AEB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02508" y="2435254"/>
            <a:ext cx="7755692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r>
              <a:rPr lang="en-US" altLang="ja-JP" dirty="0" smtClean="0"/>
              <a:t>	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06947" y="96972"/>
            <a:ext cx="6916153" cy="4491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10137" y="6505277"/>
            <a:ext cx="2133600" cy="263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rgbClr val="0075C1"/>
                </a:solidFill>
                <a:latin typeface="AXIS Std L"/>
                <a:ea typeface="AXIS Std L"/>
                <a:cs typeface="AXIS Std L"/>
              </a:defRPr>
            </a:lvl1pPr>
          </a:lstStyle>
          <a:p>
            <a:fld id="{EA2CBF04-1369-654B-8BB5-35826C63AEB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kumimoji="1" sz="2400" b="0" i="0" kern="1200">
          <a:solidFill>
            <a:schemeClr val="tx1">
              <a:lumMod val="65000"/>
              <a:lumOff val="35000"/>
            </a:schemeClr>
          </a:solidFill>
          <a:latin typeface="ＤＦＰ太丸ゴシック体"/>
          <a:ea typeface="ＤＦＰ太丸ゴシック体"/>
          <a:cs typeface="ＤＦＰ太丸ゴシック体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81175"/>
            <a:ext cx="7772400" cy="977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ja-JP" altLang="en-US" sz="2800" b="1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神奈川県</a:t>
            </a:r>
            <a:r>
              <a:rPr lang="ja-JP" altLang="en-US" sz="28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観光動態調査レポート資料</a:t>
            </a:r>
            <a:endParaRPr kumimoji="1" lang="ja-JP" altLang="en-US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65435" y="83820"/>
            <a:ext cx="3208020" cy="500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685800" y="3717032"/>
            <a:ext cx="7772400" cy="977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28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神奈川県</a:t>
            </a:r>
            <a:endParaRPr lang="ja-JP" altLang="en-US" sz="2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来訪者の立寄り場所ヒートマップ　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8" y="644824"/>
            <a:ext cx="3761558" cy="3840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6528"/>
            <a:ext cx="7729181" cy="5464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9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サマリー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2800" y="6556077"/>
            <a:ext cx="2133600" cy="263823"/>
          </a:xfrm>
        </p:spPr>
        <p:txBody>
          <a:bodyPr/>
          <a:lstStyle/>
          <a:p>
            <a:fld id="{EA2CBF04-1369-654B-8BB5-35826C63AEBC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52000" y="733925"/>
            <a:ext cx="864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首都圏からの発地者が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88.2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％を占め、都道府県別では神奈川県、東京都、埼玉県からの発地者が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83.1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％を占める。性年齢層は男性構成比が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54.9%</a:t>
            </a:r>
            <a:r>
              <a:rPr lang="ja-JP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、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40.9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％を占める。宿泊は三浦半島エリア内での宿泊人泊が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42.9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％で、約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57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％が域外へ流出している。宿泊地は横須賀市が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20.7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％と最も多く、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次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いで横浜市が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18.3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％となっている。流入経路は「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JR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横須賀線」の利用が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24.2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％と最も多い。観光エリア別来訪者は「鎌倉市」が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4,063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人と最も多く、観光エリア来訪者の平均周遊箇所数は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1.14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箇所。複数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観光エリア周遊者の周遊ルート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は「横須賀市 ⇔ 三浦市」が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36.0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％を占めており、</a:t>
            </a:r>
            <a:r>
              <a:rPr lang="en-US" altLang="ja-JP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TOP5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の周遊ルートのうち、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ルートに「横須賀市」が含まれていることから三浦半島エリアの</a:t>
            </a:r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周遊</a:t>
            </a:r>
            <a:r>
              <a:rPr lang="ja-JP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の拠点となっていることがわかる。</a:t>
            </a:r>
            <a:endParaRPr kumimoji="1" lang="ja-JP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57578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2148178"/>
            <a:ext cx="8639999" cy="420042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955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発地分析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79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発地者数・構成比（地域別）　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80104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167207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 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57587" y="3365123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2000" y="5361084"/>
            <a:ext cx="8640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首都圏からの発地者が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88.2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を占める。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ja-JP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全体と比較して、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東海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発地者は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歳以上男女と女性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34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歳が多く、北関東発地者は男性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歳以上が顕著に多い。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全体と比較して、首都圏発地者は日帰りの旅程者が顕著に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多い。東海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発地者は域内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泊と域内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泊の旅程者が多く、域外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泊、域外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泊、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泊以上の旅程者は顕著に多い。北関東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発地者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は域内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泊と域外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泊は顕著に多く、域外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泊も多い。</a:t>
            </a:r>
            <a:endParaRPr kumimoji="1" lang="ja-JP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13349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1" y="971549"/>
            <a:ext cx="2607669" cy="20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134454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32000" y="972000"/>
            <a:ext cx="5781580" cy="19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32533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2000" y="3635378"/>
            <a:ext cx="8654803" cy="162738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6396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発地者数・構成比（都道府県別）　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80104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167207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 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57587" y="3365123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2000" y="5361084"/>
            <a:ext cx="8640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神奈川県、東京都、埼玉県からの発地者が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83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.1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％を占める。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ja-JP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全体と比較して、神奈川県発地者は女性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35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歳が多く、東京都発地者は男性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歳が多く、埼玉県発地者は男性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歳以上が多い。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4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と比較して、神奈川県発地者は日帰りの旅程者が顕著に多く、東京都発地者は域内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泊の旅程者が多く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、埼玉県発地者は域内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泊の旅程者が顕著に多く、域外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泊と域内外各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泊の旅程者も多い。</a:t>
            </a:r>
            <a:endParaRPr kumimoji="1" lang="ja-JP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80613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971550"/>
            <a:ext cx="2637378" cy="24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02146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32003" y="972005"/>
            <a:ext cx="5781580" cy="19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631795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2000" y="3636000"/>
            <a:ext cx="8654803" cy="16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発地者数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・構成比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市区町村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80104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9019" y="4413954"/>
            <a:ext cx="4273606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横浜市からの発地者が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31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.3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％と最も多い。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神奈川県外からは、大田区（東京都）、世田谷区（東京都）、町田市（東京都）からの発地者が多い。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4" name="図 3"/>
          <p:cNvPicPr/>
          <p:nvPr>
            <p:extLst>
              <p:ext uri="{D42A27DB-BD31-4B8C-83A1-F6EECF244321}">
                <p14:modId xmlns:p14="http://schemas.microsoft.com/office/powerpoint/2010/main" val="22684821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001" y="972000"/>
            <a:ext cx="4271032" cy="52120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19" y="972512"/>
            <a:ext cx="4298053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86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</a:t>
            </a: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性年齢層構成比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2413" y="4049486"/>
            <a:ext cx="8639175" cy="23041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全体との比較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泊旅程者は域内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泊が男性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~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34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歳が多く、域外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泊は男性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10~34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歳と男性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歳以上が多い。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泊旅程者は域内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泊が男性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10~49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歳と女性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35~49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歳が多い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。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域外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泊は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歳以上男女が多く、女性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10~34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歳は顕著に多い。域内外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各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泊は女性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歳以上が顕著に多い。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泊以上の旅程は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34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歳男女と女性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歳以上が多い。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80104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09447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999" y="971998"/>
            <a:ext cx="6537995" cy="29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宿泊地分析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59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987088" y="4649006"/>
            <a:ext cx="4860000" cy="176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三浦半島エリア内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では横須賀市、鎌倉市、三浦市の順で宿泊傾向が強い。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三浦半島エリア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外では横浜市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神奈川県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kumimoji="1" lang="ja-JP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、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藤沢市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神奈川県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kumimoji="1" lang="ja-JP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、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川崎市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(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神奈川県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)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へ宿泊者が流れていることがわかる。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合計値：三浦半島エリア来訪者（宿泊者）の宿泊人泊数合計。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宿泊人泊数・構成比（市区町村）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1733" y="722153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宿泊人泊数・構成比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36212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962229"/>
            <a:ext cx="3678237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88" y="962229"/>
            <a:ext cx="4877223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目次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0825" y="679197"/>
            <a:ext cx="8605838" cy="5778458"/>
          </a:xfrm>
          <a:prstGeom prst="rect">
            <a:avLst/>
          </a:prstGeom>
        </p:spPr>
        <p:txBody>
          <a:bodyPr vert="horz" wrap="non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１．前提条件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		P2~</a:t>
            </a: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２．三浦半島エリアサマリー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P8~</a:t>
            </a: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．発地分析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		P11~</a:t>
            </a:r>
            <a:endParaRPr lang="en-US" altLang="ja-JP" sz="14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．旅程分析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		P15~</a:t>
            </a:r>
          </a:p>
          <a:p>
            <a:endParaRPr lang="en-US" altLang="ja-JP" sz="10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５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．宿泊地分析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</a:t>
            </a:r>
            <a:r>
              <a:rPr lang="en-US" altLang="ja-JP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P17~</a:t>
            </a:r>
            <a:endParaRPr lang="en-US" altLang="ja-JP" sz="20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．滞在時間分析</a:t>
            </a:r>
            <a:r>
              <a:rPr lang="en-US" altLang="ja-JP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P20~</a:t>
            </a:r>
            <a:endParaRPr lang="en-US" altLang="ja-JP" sz="20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７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</a:t>
            </a:r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時間帯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別流入出分析</a:t>
            </a:r>
            <a:r>
              <a:rPr lang="en-US" altLang="ja-JP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P24~</a:t>
            </a:r>
            <a:endParaRPr lang="en-US" altLang="ja-JP" sz="20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．周遊分析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		P30~</a:t>
            </a:r>
          </a:p>
          <a:p>
            <a:endParaRPr lang="en-US" altLang="ja-JP" sz="1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９</a:t>
            </a:r>
            <a:r>
              <a:rPr lang="ja-JP" altLang="en-US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．流入経路分析</a:t>
            </a:r>
            <a:r>
              <a:rPr lang="en-US" altLang="ja-JP" sz="20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			</a:t>
            </a:r>
            <a:r>
              <a:rPr lang="en-US" altLang="ja-JP" sz="2000" spc="-15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P34~</a:t>
            </a:r>
            <a:endParaRPr lang="en-US" altLang="ja-JP" sz="20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8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</a:t>
            </a:r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 宿泊人泊数構成比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833394" y="1044000"/>
            <a:ext cx="2050742" cy="520152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全体との比較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横須賀市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10~49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歳と女性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35~49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横浜市は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歳以上男女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女性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10~34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鎌倉市は女性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35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49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歳が多く、女性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50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歳以上は顕著に多い。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全体値：三浦半島エリア来訪者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（宿泊者）の宿泊人泊数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合計。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ja-JP" alt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80104" y="748255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 宿泊人泊数・構成比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88687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1044000"/>
            <a:ext cx="6518189" cy="520933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768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滞在時間分析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74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</a:t>
            </a:r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内滞在時間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922836" y="980767"/>
            <a:ext cx="1955987" cy="53267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来訪者全体の平均は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6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時間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13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分。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来訪者全体の平均と比較して、性年齢層別では男性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34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歳の滞在時間が最も長い。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来訪者全体の平均と比較して、旅程別では域内泊あり来訪者の滞在時間が圧倒的に長い。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80104" y="710931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滞在時間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46395" y="3575373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旅程・カレンダー別 滞在時間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10775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5" y="976313"/>
            <a:ext cx="6532563" cy="2506662"/>
          </a:xfrm>
          <a:prstGeom prst="rect">
            <a:avLst/>
          </a:prstGeom>
          <a:noFill/>
          <a:extLst/>
        </p:spPr>
      </p:pic>
      <p:pic>
        <p:nvPicPr>
          <p:cNvPr id="7" name="図 6"/>
          <p:cNvPicPr/>
          <p:nvPr>
            <p:extLst>
              <p:ext uri="{D42A27DB-BD31-4B8C-83A1-F6EECF244321}">
                <p14:modId xmlns:p14="http://schemas.microsoft.com/office/powerpoint/2010/main" val="371145820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588" y="3854450"/>
            <a:ext cx="6526212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観光エリア来訪者 観光エリア別来訪者数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2000" y="5402422"/>
            <a:ext cx="8640000" cy="100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「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鎌倉市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」への来訪者が</a:t>
            </a:r>
            <a:r>
              <a:rPr kumimoji="1"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4,063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人と最も多い。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来訪者数：各観光エリアの来訪者数。</a:t>
            </a:r>
            <a:r>
              <a:rPr lang="en-US" altLang="ja-JP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箇所以上来訪者は各々の観光エリアでカウントされます。また、三浦半島エリア来訪者のうち、観光エリアに来訪していない人は含まれません。</a:t>
            </a:r>
            <a:endParaRPr kumimoji="1" lang="en-US" altLang="ja-JP" sz="11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80102" y="3081396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旅程・カレンダー別 来訪者数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0102" y="768008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来訪者数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081161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998" y="1044000"/>
            <a:ext cx="5688000" cy="20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501091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2000" y="3348000"/>
            <a:ext cx="86407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観光エリア来訪者 観光エリア別滞在時間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2000" y="5402422"/>
            <a:ext cx="8640000" cy="100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「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横須賀市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」での滞在時間が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最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も</a:t>
            </a:r>
            <a:r>
              <a:rPr kumimoji="1"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長い。</a:t>
            </a:r>
            <a:endParaRPr kumimoji="1"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来訪者数：各観光エリアの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来訪者数。</a:t>
            </a:r>
            <a:r>
              <a:rPr lang="en-US" altLang="ja-JP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箇所以上来訪者は各々の観光エリアでカウントされます。また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、三浦半島エリア来訪者</a:t>
            </a:r>
            <a:r>
              <a:rPr lang="ja-JP" altLang="en-US" sz="11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のうち、観光エリアに来訪していない人は含まれません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。</a:t>
            </a:r>
            <a:endParaRPr lang="en-US" altLang="ja-JP" sz="11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80102" y="3081396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滞在時間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0102" y="768008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滞在時間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88042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998" y="1044004"/>
            <a:ext cx="5760000" cy="20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97669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999" y="3348000"/>
            <a:ext cx="8640000" cy="18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時間帯</a:t>
            </a: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別流入出分析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4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時間帯別流入出者数・滞在者数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2000" y="5220000"/>
            <a:ext cx="8640000" cy="11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滞在者のピークタイムは、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11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16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時台。</a:t>
            </a:r>
            <a:endPara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/>
          <p:cNvPicPr/>
          <p:nvPr>
            <p:extLst>
              <p:ext uri="{D42A27DB-BD31-4B8C-83A1-F6EECF244321}">
                <p14:modId xmlns:p14="http://schemas.microsoft.com/office/powerpoint/2010/main" val="332504005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000" y="900000"/>
            <a:ext cx="8640000" cy="42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8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時間帯別流入出者数・滞在者数（日帰り）</a:t>
            </a:r>
            <a:endParaRPr kumimoji="1" lang="ja-JP" altLang="en-US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2698" y="5051389"/>
            <a:ext cx="8640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カレンダー別の滞在者ピークタイムには大きな差がない。</a:t>
            </a:r>
            <a:endPara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9" name="図 8"/>
          <p:cNvPicPr/>
          <p:nvPr>
            <p:extLst>
              <p:ext uri="{D42A27DB-BD31-4B8C-83A1-F6EECF244321}">
                <p14:modId xmlns:p14="http://schemas.microsoft.com/office/powerpoint/2010/main" val="41539533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698" y="792000"/>
            <a:ext cx="4140000" cy="2021193"/>
          </a:xfrm>
          <a:prstGeom prst="rect">
            <a:avLst/>
          </a:prstGeom>
        </p:spPr>
      </p:pic>
      <p:pic>
        <p:nvPicPr>
          <p:cNvPr id="10" name="図 9"/>
          <p:cNvPicPr/>
          <p:nvPr>
            <p:extLst>
              <p:ext uri="{D42A27DB-BD31-4B8C-83A1-F6EECF244321}">
                <p14:modId xmlns:p14="http://schemas.microsoft.com/office/powerpoint/2010/main" val="21421285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000" y="2988000"/>
            <a:ext cx="4140000" cy="2015451"/>
          </a:xfrm>
          <a:prstGeom prst="rect">
            <a:avLst/>
          </a:prstGeom>
        </p:spPr>
      </p:pic>
      <p:pic>
        <p:nvPicPr>
          <p:cNvPr id="11" name="図 10"/>
          <p:cNvPicPr/>
          <p:nvPr>
            <p:extLst>
              <p:ext uri="{D42A27DB-BD31-4B8C-83A1-F6EECF244321}">
                <p14:modId xmlns:p14="http://schemas.microsoft.com/office/powerpoint/2010/main" val="112887516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2698" y="792000"/>
            <a:ext cx="4140000" cy="2021193"/>
          </a:xfrm>
          <a:prstGeom prst="rect">
            <a:avLst/>
          </a:prstGeom>
        </p:spPr>
      </p:pic>
      <p:pic>
        <p:nvPicPr>
          <p:cNvPr id="12" name="図 11"/>
          <p:cNvPicPr/>
          <p:nvPr>
            <p:extLst>
              <p:ext uri="{D42A27DB-BD31-4B8C-83A1-F6EECF244321}">
                <p14:modId xmlns:p14="http://schemas.microsoft.com/office/powerpoint/2010/main" val="371835047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2000" y="2988000"/>
            <a:ext cx="4140000" cy="20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7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時間帯別流入出者数・滞在者数（域内泊あり）</a:t>
            </a:r>
            <a:endParaRPr kumimoji="1" lang="ja-JP" altLang="en-US" sz="17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2698" y="5051389"/>
            <a:ext cx="8640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他のカレンダーと比較して、連休日は滞在者ピークタイムが長く続いている。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休日についてはサンプル数が少ないため参考値。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7" name="図 6"/>
          <p:cNvPicPr/>
          <p:nvPr>
            <p:extLst>
              <p:ext uri="{D42A27DB-BD31-4B8C-83A1-F6EECF244321}">
                <p14:modId xmlns:p14="http://schemas.microsoft.com/office/powerpoint/2010/main" val="5965200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000" y="792000"/>
            <a:ext cx="4140000" cy="2021193"/>
          </a:xfrm>
          <a:prstGeom prst="rect">
            <a:avLst/>
          </a:prstGeom>
        </p:spPr>
      </p:pic>
      <p:pic>
        <p:nvPicPr>
          <p:cNvPr id="8" name="図 7"/>
          <p:cNvPicPr/>
          <p:nvPr>
            <p:extLst>
              <p:ext uri="{D42A27DB-BD31-4B8C-83A1-F6EECF244321}">
                <p14:modId xmlns:p14="http://schemas.microsoft.com/office/powerpoint/2010/main" val="9729829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698" y="2988000"/>
            <a:ext cx="4140000" cy="2021193"/>
          </a:xfrm>
          <a:prstGeom prst="rect">
            <a:avLst/>
          </a:prstGeom>
        </p:spPr>
      </p:pic>
      <p:pic>
        <p:nvPicPr>
          <p:cNvPr id="9" name="図 8"/>
          <p:cNvPicPr/>
          <p:nvPr>
            <p:extLst>
              <p:ext uri="{D42A27DB-BD31-4B8C-83A1-F6EECF244321}">
                <p14:modId xmlns:p14="http://schemas.microsoft.com/office/powerpoint/2010/main" val="388023897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2000" y="792000"/>
            <a:ext cx="4140000" cy="2021193"/>
          </a:xfrm>
          <a:prstGeom prst="rect">
            <a:avLst/>
          </a:prstGeom>
        </p:spPr>
      </p:pic>
      <p:pic>
        <p:nvPicPr>
          <p:cNvPr id="10" name="図 9"/>
          <p:cNvPicPr/>
          <p:nvPr>
            <p:extLst>
              <p:ext uri="{D42A27DB-BD31-4B8C-83A1-F6EECF244321}">
                <p14:modId xmlns:p14="http://schemas.microsoft.com/office/powerpoint/2010/main" val="343024993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2000" y="2988000"/>
            <a:ext cx="4140000" cy="20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7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時間帯別流入出者数・滞在者数（域外泊のみ）</a:t>
            </a:r>
            <a:endParaRPr kumimoji="1" lang="ja-JP" altLang="en-US" sz="17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2698" y="5051389"/>
            <a:ext cx="8640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カレンダー別の滞在者ピークタイムには大きな差がない。</a:t>
            </a:r>
          </a:p>
        </p:txBody>
      </p:sp>
      <p:pic>
        <p:nvPicPr>
          <p:cNvPr id="7" name="図 6"/>
          <p:cNvPicPr/>
          <p:nvPr>
            <p:extLst>
              <p:ext uri="{D42A27DB-BD31-4B8C-83A1-F6EECF244321}">
                <p14:modId xmlns:p14="http://schemas.microsoft.com/office/powerpoint/2010/main" val="20601877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000" y="792000"/>
            <a:ext cx="4140000" cy="2015451"/>
          </a:xfrm>
          <a:prstGeom prst="rect">
            <a:avLst/>
          </a:prstGeom>
        </p:spPr>
      </p:pic>
      <p:pic>
        <p:nvPicPr>
          <p:cNvPr id="8" name="図 7"/>
          <p:cNvPicPr/>
          <p:nvPr>
            <p:extLst>
              <p:ext uri="{D42A27DB-BD31-4B8C-83A1-F6EECF244321}">
                <p14:modId xmlns:p14="http://schemas.microsoft.com/office/powerpoint/2010/main" val="141386549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000" y="2988000"/>
            <a:ext cx="4140000" cy="2021193"/>
          </a:xfrm>
          <a:prstGeom prst="rect">
            <a:avLst/>
          </a:prstGeom>
        </p:spPr>
      </p:pic>
      <p:pic>
        <p:nvPicPr>
          <p:cNvPr id="9" name="図 8"/>
          <p:cNvPicPr/>
          <p:nvPr>
            <p:extLst>
              <p:ext uri="{D42A27DB-BD31-4B8C-83A1-F6EECF244321}">
                <p14:modId xmlns:p14="http://schemas.microsoft.com/office/powerpoint/2010/main" val="176772593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2000" y="792000"/>
            <a:ext cx="4140000" cy="2015451"/>
          </a:xfrm>
          <a:prstGeom prst="rect">
            <a:avLst/>
          </a:prstGeom>
        </p:spPr>
      </p:pic>
      <p:pic>
        <p:nvPicPr>
          <p:cNvPr id="10" name="図 9"/>
          <p:cNvPicPr/>
          <p:nvPr>
            <p:extLst>
              <p:ext uri="{D42A27DB-BD31-4B8C-83A1-F6EECF244321}">
                <p14:modId xmlns:p14="http://schemas.microsoft.com/office/powerpoint/2010/main" val="78243464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52000" y="2988000"/>
            <a:ext cx="4140000" cy="20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1206" y="676276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目的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に来訪した人（日帰り･宿泊）の観光動態調査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</a:t>
            </a:r>
            <a:r>
              <a:rPr lang="en-US" altLang="ja-JP" sz="12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三浦半島エリア（横須賀市、三浦市、鎌倉市、逗子市、葉山町の結合エリア）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来訪者の全体傾向の把握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全体調査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endParaRPr lang="en-US" altLang="ja-JP" sz="8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調査方法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【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全体調査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三浦半島エリア来訪者の観光動態調査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・発地（地域・都道府県）分析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発地地域・都道府県ごとの来訪者数を旅程別、性年齢層別に算出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・発地（市区町村）分析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発地市区町村ごとの来訪者数を算出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・旅程分析</a:t>
            </a:r>
            <a:r>
              <a:rPr lang="en-US" altLang="ja-JP" sz="12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旅程区分ごとの来訪者数を性年齢層別に算出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・宿泊地分析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市区町村ごとの宿泊人泊数を性年齢層別に算出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・滞在時間（全体）分析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平均滞在時間を旅程・カレンダー別、性年齢層別に算出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・滞在時間（エリア）分析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観光エリアごとに平均滞在時間を旅程・カレンダー別、性年齢層別に算出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・時間別流入出分析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時間帯別の流入者数・流出者数・滞在者数を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旅程・カレンダー別、性年齢層別に算出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・周遊エリア数分析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観光エリア周遊箇所数を旅程・カレンダー別、性年齢層別に算出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・周遊エリアパターン分析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周遊コースごとの周遊者数を算出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・流入経路分析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分析対象地域への流入経路ごとの来訪者数を性年齢層別に算出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7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17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時間帯別流入出者数・滞在者数（性年齢層別）</a:t>
            </a:r>
            <a:endParaRPr kumimoji="1" lang="ja-JP" altLang="en-US" sz="17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5" name="図 4"/>
          <p:cNvPicPr/>
          <p:nvPr>
            <p:extLst>
              <p:ext uri="{D42A27DB-BD31-4B8C-83A1-F6EECF244321}">
                <p14:modId xmlns:p14="http://schemas.microsoft.com/office/powerpoint/2010/main" val="3096849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2000" y="720000"/>
            <a:ext cx="3528000" cy="1722409"/>
          </a:xfrm>
          <a:prstGeom prst="rect">
            <a:avLst/>
          </a:prstGeom>
        </p:spPr>
      </p:pic>
      <p:pic>
        <p:nvPicPr>
          <p:cNvPr id="7" name="図 6"/>
          <p:cNvPicPr/>
          <p:nvPr>
            <p:extLst>
              <p:ext uri="{D42A27DB-BD31-4B8C-83A1-F6EECF244321}">
                <p14:modId xmlns:p14="http://schemas.microsoft.com/office/powerpoint/2010/main" val="139828685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825" y="2664000"/>
            <a:ext cx="3528000" cy="1717515"/>
          </a:xfrm>
          <a:prstGeom prst="rect">
            <a:avLst/>
          </a:prstGeom>
        </p:spPr>
      </p:pic>
      <p:pic>
        <p:nvPicPr>
          <p:cNvPr id="8" name="図 7"/>
          <p:cNvPicPr/>
          <p:nvPr>
            <p:extLst>
              <p:ext uri="{D42A27DB-BD31-4B8C-83A1-F6EECF244321}">
                <p14:modId xmlns:p14="http://schemas.microsoft.com/office/powerpoint/2010/main" val="88739859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825" y="4608000"/>
            <a:ext cx="3528000" cy="1722408"/>
          </a:xfrm>
          <a:prstGeom prst="rect">
            <a:avLst/>
          </a:prstGeom>
        </p:spPr>
      </p:pic>
      <p:pic>
        <p:nvPicPr>
          <p:cNvPr id="9" name="図 8"/>
          <p:cNvPicPr/>
          <p:nvPr>
            <p:extLst>
              <p:ext uri="{D42A27DB-BD31-4B8C-83A1-F6EECF244321}">
                <p14:modId xmlns:p14="http://schemas.microsoft.com/office/powerpoint/2010/main" val="274302767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8000" y="720000"/>
            <a:ext cx="3528000" cy="1717515"/>
          </a:xfrm>
          <a:prstGeom prst="rect">
            <a:avLst/>
          </a:prstGeom>
        </p:spPr>
      </p:pic>
      <p:pic>
        <p:nvPicPr>
          <p:cNvPr id="10" name="図 9"/>
          <p:cNvPicPr/>
          <p:nvPr>
            <p:extLst>
              <p:ext uri="{D42A27DB-BD31-4B8C-83A1-F6EECF244321}">
                <p14:modId xmlns:p14="http://schemas.microsoft.com/office/powerpoint/2010/main" val="264343420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8000" y="2664000"/>
            <a:ext cx="3528000" cy="1722408"/>
          </a:xfrm>
          <a:prstGeom prst="rect">
            <a:avLst/>
          </a:prstGeom>
        </p:spPr>
      </p:pic>
      <p:pic>
        <p:nvPicPr>
          <p:cNvPr id="11" name="図 10"/>
          <p:cNvPicPr/>
          <p:nvPr>
            <p:extLst>
              <p:ext uri="{D42A27DB-BD31-4B8C-83A1-F6EECF244321}">
                <p14:modId xmlns:p14="http://schemas.microsoft.com/office/powerpoint/2010/main" val="347550811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8000" y="4608000"/>
            <a:ext cx="3528000" cy="1722408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7524480" y="720000"/>
            <a:ext cx="1368000" cy="5688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性年齢層別の滞在者ピークタイムには大きな差がない。</a:t>
            </a:r>
          </a:p>
        </p:txBody>
      </p:sp>
    </p:spTree>
    <p:extLst>
      <p:ext uri="{BB962C8B-B14F-4D97-AF65-F5344CB8AC3E}">
        <p14:creationId xmlns:p14="http://schemas.microsoft.com/office/powerpoint/2010/main" val="825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周遊分析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86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観光エリア来訪者 平均周遊箇所数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922837" y="972000"/>
            <a:ext cx="1963988" cy="54242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三浦半島エリア</a:t>
            </a: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来訪者の平均周遊箇所数は</a:t>
            </a:r>
            <a:r>
              <a:rPr kumimoji="1"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1.14</a:t>
            </a: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箇所となった。</a:t>
            </a:r>
            <a:endParaRPr kumimoji="1"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性年齢層別では、男性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35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49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歳が最も多い。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旅程別で比較すると、域内泊ありが平均周遊箇所数が多い傾向が見られる。</a:t>
            </a:r>
            <a:endParaRPr kumimoji="1" lang="ja-JP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0104" y="710931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平均周遊箇所数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46395" y="3575373"/>
            <a:ext cx="2724353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 平均周遊箇所数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81733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972000"/>
            <a:ext cx="6515100" cy="2506662"/>
          </a:xfrm>
          <a:prstGeom prst="rect">
            <a:avLst/>
          </a:prstGeom>
          <a:noFill/>
          <a:extLst/>
        </p:spPr>
      </p:pic>
      <p:pic>
        <p:nvPicPr>
          <p:cNvPr id="8" name="図 7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228047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2000" y="3854450"/>
            <a:ext cx="6559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観光エリア来訪者 周遊ルートランキング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729274" y="1044000"/>
            <a:ext cx="2163423" cy="5252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複数観光エリア来訪者の周遊ルートは、「横須賀市  ⇔ 三浦市」が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36.0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％と最も多い。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複数観光エリア周遊ルート上位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5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位のうち、</a:t>
            </a:r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ルートが「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横須賀市</a:t>
            </a:r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/>
                <a:ea typeface="メイリオ"/>
                <a:cs typeface="メイリオ"/>
              </a:rPr>
              <a:t>」を含むルートとなった。</a:t>
            </a:r>
            <a:endParaRPr lang="en-US" altLang="ja-JP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/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合計値：三浦半島エリア来訪者のうち、</a:t>
            </a:r>
            <a:r>
              <a:rPr lang="en-US" altLang="ja-JP" sz="1200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箇所以上観光エリアを来訪した人の合計。</a:t>
            </a:r>
            <a:endParaRPr lang="ja-JP" altLang="en-US" sz="12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80103" y="748255"/>
            <a:ext cx="8606721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複数観光エリア来訪者 周遊ルートランキング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箇所以上来訪者：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1,112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　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箇所来訪者：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7,888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　観光エリア来訪なし：</a:t>
            </a:r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　</a:t>
            </a:r>
            <a:endParaRPr lang="en-US" altLang="ja-JP" sz="10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957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000" y="1044000"/>
            <a:ext cx="6348124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3" y="692696"/>
            <a:ext cx="8510587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観光エリア来訪者 周遊ルートランキング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4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流入経路分析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08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 流入経路別来訪者数・構成比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468128" y="3522872"/>
            <a:ext cx="4484437" cy="2835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/>
          <a:lstStyle/>
          <a:p>
            <a:pPr marL="263525" indent="-171450">
              <a:buFont typeface="Wingdings" pitchFamily="2" charset="2"/>
              <a:buChar char="n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主要流入経路では、「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JR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横須賀線」からの流入者が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24.2%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で最も多い。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63525" indent="-171450">
              <a:buFont typeface="Wingdings" pitchFamily="2" charset="2"/>
              <a:buChar char="n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720725" lvl="1" indent="-171450">
              <a:buFont typeface="Wingdings" panose="05000000000000000000" pitchFamily="2" charset="2"/>
              <a:buChar char="Ø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自動車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49275" lvl="1"/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「横浜横須賀道路」からは男性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10~34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歳が多く、男性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35~49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歳は顕著に多い。 「首都高速湾岸線」からは男性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10~49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歳が多く、男性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歳以上は顕著に多い。 「国道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134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号」からは男性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35~49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顕著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多い。 「国道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号」からは男性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35~49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歳が顕著に多く、男性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歳以上も多い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49275" lvl="1"/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720725" lvl="1" indent="-171450">
              <a:buFont typeface="Wingdings" panose="05000000000000000000" pitchFamily="2" charset="2"/>
              <a:buChar char="Ø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鉄道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49275" lvl="1"/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JR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横須賀線」からは女性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10~49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歳が多く、女性</a:t>
            </a:r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歳以上は顕著に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多い。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49275" lvl="1"/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720725" lvl="1" indent="-171450">
              <a:buFont typeface="Wingdings" panose="05000000000000000000" pitchFamily="2" charset="2"/>
              <a:buChar char="Ø"/>
            </a:pP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自動車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鉄道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549275" lvl="1"/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「京急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or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国道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号」からは男性</a:t>
            </a:r>
            <a:r>
              <a:rPr lang="en-US" altLang="ja-JP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10~34</a:t>
            </a:r>
            <a:r>
              <a:rPr lang="ja-JP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歳が多い。</a:t>
            </a:r>
            <a:endParaRPr lang="en-US" altLang="ja-JP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247649" y="729593"/>
            <a:ext cx="6105525" cy="2968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性年齢層別 来訪者数・構成比</a:t>
            </a:r>
            <a:r>
              <a:rPr lang="en-US" altLang="ja-JP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11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/>
          <p:nvPr>
            <p:extLst>
              <p:ext uri="{D42A27DB-BD31-4B8C-83A1-F6EECF244321}">
                <p14:modId xmlns:p14="http://schemas.microsoft.com/office/powerpoint/2010/main" val="9145276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993" y="1008000"/>
            <a:ext cx="7725072" cy="24741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3553470"/>
            <a:ext cx="4157832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6947" y="96972"/>
            <a:ext cx="6916153" cy="449128"/>
          </a:xfrm>
        </p:spPr>
        <p:txBody>
          <a:bodyPr/>
          <a:lstStyle/>
          <a:p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4000" y="676276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定義</a:t>
            </a:r>
            <a:endParaRPr lang="en-US" altLang="ja-JP" sz="12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データ利用期間　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2015/09/01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2015/11/30</a:t>
            </a: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但し、期間内に出発し、期間終了後</a:t>
            </a: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日経過前に帰着したデータを含む</a:t>
            </a:r>
            <a:endParaRPr lang="en-US" altLang="ja-JP" sz="14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動態観測対象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三浦半島エリア内に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120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分以上滞在した人。ただし、三浦半島エリア居住者・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通勤者、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長期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旅程者、および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高頻度来訪者は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除外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※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本調査は生活圏のデータを除外しております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動態観測対象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ユーザ実数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11,461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　日帰り者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8,353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 　宿泊者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3,108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動態観測対象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ユーザ数（ウェイトバック補正後）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  9,000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　日帰り者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6,465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 　宿泊者 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2,535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地域定義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北海道・東北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（＝北海道、青森県、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岩手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県、宮城県、秋田県、山形県、福島県）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北関東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（＝茨城県、栃木県、群馬県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首都圏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（＝埼玉県、千葉県、東京都、神奈川県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en-US" altLang="ja-JP" sz="14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甲信越・北陸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（＝新潟県、富山県、石川県、福井県、山梨県、長野県）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東海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（＝岐阜県、静岡県、愛知県、三重県）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近畿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（＝滋賀県、京都府、大阪府、兵庫県、奈良県、和歌山県）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中国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（＝鳥取県、島根県、岡山県、広島県、山口県）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四国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徳島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県、香川県、愛媛県、高知県）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九州・沖縄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（＝福岡県、佐賀県、長崎県、熊本県、大分県、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     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宮崎県、鹿児島県、沖縄県）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属性定義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性別（男性、女性）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×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年齢層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34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歳、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49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歳、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歳～）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8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254000" y="676276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定義（つづき）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ウェイトバック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22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年国勢調査　都道府県別・性別・</a:t>
            </a:r>
            <a:r>
              <a:rPr lang="ja-JP" altLang="en-US" sz="12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年齢層</a:t>
            </a:r>
            <a:r>
              <a:rPr lang="ja-JP" altLang="en-US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別人口によりウェイトバック比率を算出</a:t>
            </a:r>
            <a:endParaRPr lang="en-US" altLang="ja-JP" sz="12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2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6947" y="96972"/>
            <a:ext cx="6916153" cy="449128"/>
          </a:xfrm>
        </p:spPr>
        <p:txBody>
          <a:bodyPr/>
          <a:lstStyle/>
          <a:p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" name="図 1"/>
          <p:cNvPicPr/>
          <p:nvPr>
            <p:extLst>
              <p:ext uri="{D42A27DB-BD31-4B8C-83A1-F6EECF244321}">
                <p14:modId xmlns:p14="http://schemas.microsoft.com/office/powerpoint/2010/main" val="14513441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7788" y="1268760"/>
            <a:ext cx="7668424" cy="49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06947" y="96972"/>
            <a:ext cx="6916153" cy="449128"/>
          </a:xfrm>
        </p:spPr>
        <p:txBody>
          <a:bodyPr/>
          <a:lstStyle/>
          <a:p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54000" y="676800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定義（つづき）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来訪カレンダー定義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旅程を出発日のカレンダー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平日／休前日／連休日／休日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により分類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平日：当日平日＆翌日平日（主に月～木曜日）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休前日：当日平日＆翌日休日（主に金曜日）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連休日：当日休日＆翌日休日（主に土曜日）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休日：当日休日＆翌日平日（主に日曜日）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宿泊地判定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22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時～翌日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時の間に最も長く滞在した場所を宿泊市区町村とする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※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但し、滞在時間が</a:t>
            </a: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時間未満の場合は不明とする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日帰り者定義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旅程に宿泊が含まれない来訪者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来訪宿泊者定義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旅程に宿泊（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域内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・域外問わず）が含まれる来訪者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4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区分旅程定義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旅程を域内泊あり／なしに応じて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①日帰り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②域内泊あり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③域外泊のみ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④不明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に分類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9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区分旅程定義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旅程を泊数および域内泊あり／なしに応じて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①日帰り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②域内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泊／③域外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泊／④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泊宿泊地不明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⑤域内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泊／⑥域外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泊／⑦域内外各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泊／⑧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泊宿泊地不明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⑨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泊以上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に分類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滞在時間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分析対象地域、観光エリア、域外観光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エリア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平均滞在時間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ピークタイム</a:t>
            </a: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時間別来訪者数が、最も来訪者数が多い時間の</a:t>
            </a: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70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％以上と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なる</a:t>
            </a:r>
            <a:endParaRPr lang="en-US" altLang="ja-JP" sz="1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時間帯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ピークタイムと</a:t>
            </a:r>
            <a:r>
              <a:rPr lang="ja-JP" altLang="en-US" sz="1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</a:t>
            </a:r>
            <a:endParaRPr lang="en-US" altLang="ja-JP" sz="1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54000" y="676276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定義（つづき）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三浦半島エリア内の主要観光名所を含んだエリア。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本レポートでは以下の観光エリアを設定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観光エリア来訪判定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各観光エリアに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分以上滞在した人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平均周遊箇所数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三浦半島エリアの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各観光エリア来訪者が、当該観光エリアを含めた全観光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エリア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を平均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何箇所周遊したかを示す箇所数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※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ただし</a:t>
            </a: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箇所以上来訪した人の平均値とする。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12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/>
          <p:nvPr>
            <p:extLst>
              <p:ext uri="{D42A27DB-BD31-4B8C-83A1-F6EECF244321}">
                <p14:modId xmlns:p14="http://schemas.microsoft.com/office/powerpoint/2010/main" val="37419997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72904" y="1628800"/>
            <a:ext cx="5163888" cy="16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4000" y="676276"/>
            <a:ext cx="8636000" cy="5743534"/>
          </a:xfrm>
          <a:prstGeom prst="rect">
            <a:avLst/>
          </a:prstGeom>
          <a:solidFill>
            <a:schemeClr val="lt1"/>
          </a:solidFill>
        </p:spPr>
        <p:txBody>
          <a:bodyPr vert="horz" wrap="square" lIns="91440" tIns="7200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ＤＦＰ太丸ゴシック体"/>
                <a:ea typeface="ＤＦＰ太丸ゴシック体"/>
                <a:cs typeface="ＤＦＰ太丸ゴシック体"/>
              </a:defRPr>
            </a:lvl1pPr>
          </a:lstStyle>
          <a:p>
            <a:r>
              <a:rPr lang="ja-JP" altLang="en-US" sz="1600" b="1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定義（つづき）</a:t>
            </a:r>
            <a:endParaRPr lang="en-US" altLang="ja-JP" sz="1600" b="1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2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流入経路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三浦半島エリア内外へ通じる主要交通経路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流入経路判定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三浦半島エリアに流入する直前の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45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分と直後の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分に最も多くアクセスした経路を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流入経路とする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秘匿処理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来訪者数が少ない区分は、プライバシー保護の観点からブランク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1400" spc="-1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en-US" altLang="ja-JP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</a:t>
            </a:r>
            <a:r>
              <a:rPr lang="ja-JP" altLang="en-US" sz="1400" spc="-1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もしくは「****」と表示する</a:t>
            </a:r>
            <a:endParaRPr lang="en-US" altLang="ja-JP" sz="1400" spc="-15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1400" spc="-15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前提条件</a:t>
            </a:r>
            <a:endParaRPr kumimoji="1" lang="ja-JP" altLang="en-US" sz="2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/>
          <p:cNvPicPr/>
          <p:nvPr>
            <p:extLst>
              <p:ext uri="{D42A27DB-BD31-4B8C-83A1-F6EECF244321}">
                <p14:modId xmlns:p14="http://schemas.microsoft.com/office/powerpoint/2010/main" val="26576429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92244" y="1484784"/>
            <a:ext cx="7562229" cy="157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676275" y="2409825"/>
            <a:ext cx="7755692" cy="14700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ja-JP" altLang="en-US" sz="36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三浦半島エリア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サマリー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BF04-1369-654B-8BB5-35826C63AEB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78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観光動態調査レポート_ver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lIns="0" tIns="0" rIns="0" bIns="0" rtlCol="0" anchor="ctr"/>
      <a:lstStyle>
        <a:defPPr marL="171450" indent="-171450">
          <a:buFont typeface="Wingdings" panose="05000000000000000000" pitchFamily="2" charset="2"/>
          <a:buChar char="n"/>
          <a:defRPr kumimoji="1" sz="1100" dirty="0" smtClean="0">
            <a:solidFill>
              <a:schemeClr val="tx1">
                <a:lumMod val="65000"/>
                <a:lumOff val="35000"/>
              </a:schemeClr>
            </a:solidFill>
            <a:latin typeface="メイリオ"/>
            <a:ea typeface="メイリオ"/>
            <a:cs typeface="メイリオ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観光動態調査レポート_ver01</Template>
  <TotalTime>14397</TotalTime>
  <Words>1629</Words>
  <Application>Microsoft Office PowerPoint</Application>
  <PresentationFormat>画面に合わせる (4:3)</PresentationFormat>
  <Paragraphs>295</Paragraphs>
  <Slides>36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4" baseType="lpstr">
      <vt:lpstr>AXIS Std L</vt:lpstr>
      <vt:lpstr>ＤＦＰ太丸ゴシック体</vt:lpstr>
      <vt:lpstr>ＭＳ Ｐゴシック</vt:lpstr>
      <vt:lpstr>メイリオ</vt:lpstr>
      <vt:lpstr>Arial</vt:lpstr>
      <vt:lpstr>Calibri</vt:lpstr>
      <vt:lpstr>Wingdings</vt:lpstr>
      <vt:lpstr>観光動態調査レポート_ver01</vt:lpstr>
      <vt:lpstr>神奈川県観光動態調査レポート資料</vt:lpstr>
      <vt:lpstr>目次</vt:lpstr>
      <vt:lpstr>前提条件</vt:lpstr>
      <vt:lpstr>前提条件</vt:lpstr>
      <vt:lpstr>前提条件</vt:lpstr>
      <vt:lpstr>前提条件</vt:lpstr>
      <vt:lpstr>前提条件</vt:lpstr>
      <vt:lpstr>前提条件</vt:lpstr>
      <vt:lpstr>PowerPoint プレゼンテーション</vt:lpstr>
      <vt:lpstr>三浦半島エリア来訪者の立寄り場所ヒートマップ　</vt:lpstr>
      <vt:lpstr>三浦半島エリアサマリー</vt:lpstr>
      <vt:lpstr>PowerPoint プレゼンテーション</vt:lpstr>
      <vt:lpstr>三浦半島エリア来訪者 発地者数・構成比（地域別）　</vt:lpstr>
      <vt:lpstr>三浦半島エリア来訪者 発地者数・構成比（都道府県別）　</vt:lpstr>
      <vt:lpstr>三浦半島エリア来訪者 発地者数・構成比（市区町村別）　</vt:lpstr>
      <vt:lpstr>PowerPoint プレゼンテーション</vt:lpstr>
      <vt:lpstr>三浦半島エリア来訪者 旅程別 性年齢層構成比</vt:lpstr>
      <vt:lpstr>PowerPoint プレゼンテーション</vt:lpstr>
      <vt:lpstr>三浦半島エリア来訪者 宿泊人泊数・構成比（市区町村）</vt:lpstr>
      <vt:lpstr>三浦半島エリア来訪者 性年齢層別 宿泊人泊数構成比</vt:lpstr>
      <vt:lpstr>PowerPoint プレゼンテーション</vt:lpstr>
      <vt:lpstr>三浦半島エリア来訪者 三浦半島エリア内滞在時間</vt:lpstr>
      <vt:lpstr>三浦半島エリア観光エリア来訪者 観光エリア別来訪者数</vt:lpstr>
      <vt:lpstr>三浦半島エリア観光エリア来訪者 観光エリア別滞在時間</vt:lpstr>
      <vt:lpstr>PowerPoint プレゼンテーション</vt:lpstr>
      <vt:lpstr>三浦半島エリア来訪者 時間帯別流入出者数・滞在者数</vt:lpstr>
      <vt:lpstr>三浦半島エリア来訪者 時間帯別流入出者数・滞在者数（日帰り）</vt:lpstr>
      <vt:lpstr>三浦半島エリア来訪者 時間帯別流入出者数・滞在者数（域内泊あり）</vt:lpstr>
      <vt:lpstr>三浦半島エリア来訪者 時間帯別流入出者数・滞在者数（域外泊のみ）</vt:lpstr>
      <vt:lpstr>三浦半島エリア来訪者 時間帯別流入出者数・滞在者数（性年齢層別）</vt:lpstr>
      <vt:lpstr>PowerPoint プレゼンテーション</vt:lpstr>
      <vt:lpstr>三浦半島エリア観光エリア来訪者 平均周遊箇所数</vt:lpstr>
      <vt:lpstr>三浦半島エリア観光エリア来訪者 周遊ルートランキング</vt:lpstr>
      <vt:lpstr>三浦半島エリア観光エリア来訪者 周遊ルートランキング</vt:lpstr>
      <vt:lpstr>PowerPoint プレゼンテーション</vt:lpstr>
      <vt:lpstr>三浦半島エリア来訪者 流入経路別来訪者数・構成比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×××観光動態調査レポート資料</dc:title>
  <dc:creator>y_ichinoki</dc:creator>
  <cp:lastModifiedBy>A13P057</cp:lastModifiedBy>
  <cp:revision>441</cp:revision>
  <cp:lastPrinted>2016-02-22T10:20:12Z</cp:lastPrinted>
  <dcterms:created xsi:type="dcterms:W3CDTF">2014-07-28T09:11:48Z</dcterms:created>
  <dcterms:modified xsi:type="dcterms:W3CDTF">2016-09-26T07:10:27Z</dcterms:modified>
</cp:coreProperties>
</file>