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1" r:id="rId1"/>
  </p:sldMasterIdLst>
  <p:notesMasterIdLst>
    <p:notesMasterId r:id="rId46"/>
  </p:notesMasterIdLst>
  <p:handoutMasterIdLst>
    <p:handoutMasterId r:id="rId47"/>
  </p:handoutMasterIdLst>
  <p:sldIdLst>
    <p:sldId id="1008" r:id="rId2"/>
    <p:sldId id="880" r:id="rId3"/>
    <p:sldId id="977" r:id="rId4"/>
    <p:sldId id="960" r:id="rId5"/>
    <p:sldId id="961" r:id="rId6"/>
    <p:sldId id="962" r:id="rId7"/>
    <p:sldId id="963" r:id="rId8"/>
    <p:sldId id="964" r:id="rId9"/>
    <p:sldId id="965" r:id="rId10"/>
    <p:sldId id="966" r:id="rId11"/>
    <p:sldId id="978" r:id="rId12"/>
    <p:sldId id="967" r:id="rId13"/>
    <p:sldId id="995" r:id="rId14"/>
    <p:sldId id="968" r:id="rId15"/>
    <p:sldId id="988" r:id="rId16"/>
    <p:sldId id="980" r:id="rId17"/>
    <p:sldId id="970" r:id="rId18"/>
    <p:sldId id="971" r:id="rId19"/>
    <p:sldId id="989" r:id="rId20"/>
    <p:sldId id="981" r:id="rId21"/>
    <p:sldId id="973" r:id="rId22"/>
    <p:sldId id="974" r:id="rId23"/>
    <p:sldId id="975" r:id="rId24"/>
    <p:sldId id="976" r:id="rId25"/>
    <p:sldId id="990" r:id="rId26"/>
    <p:sldId id="945" r:id="rId27"/>
    <p:sldId id="996" r:id="rId28"/>
    <p:sldId id="997" r:id="rId29"/>
    <p:sldId id="991" r:id="rId30"/>
    <p:sldId id="948" r:id="rId31"/>
    <p:sldId id="998" r:id="rId32"/>
    <p:sldId id="999" r:id="rId33"/>
    <p:sldId id="992" r:id="rId34"/>
    <p:sldId id="951" r:id="rId35"/>
    <p:sldId id="1000" r:id="rId36"/>
    <p:sldId id="1001" r:id="rId37"/>
    <p:sldId id="993" r:id="rId38"/>
    <p:sldId id="954" r:id="rId39"/>
    <p:sldId id="1004" r:id="rId40"/>
    <p:sldId id="1005" r:id="rId41"/>
    <p:sldId id="994" r:id="rId42"/>
    <p:sldId id="957" r:id="rId43"/>
    <p:sldId id="1006" r:id="rId44"/>
    <p:sldId id="1007" r:id="rId45"/>
  </p:sldIdLst>
  <p:sldSz cx="6858000" cy="9906000" type="A4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93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E3D8"/>
    <a:srgbClr val="F06222"/>
    <a:srgbClr val="F6A07A"/>
    <a:srgbClr val="F8B090"/>
    <a:srgbClr val="F0F5FF"/>
    <a:srgbClr val="E1F5FF"/>
    <a:srgbClr val="4FC4FF"/>
    <a:srgbClr val="007D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71" autoAdjust="0"/>
    <p:restoredTop sz="91400" autoAdjust="0"/>
  </p:normalViewPr>
  <p:slideViewPr>
    <p:cSldViewPr snapToObjects="1">
      <p:cViewPr varScale="1">
        <p:scale>
          <a:sx n="51" d="100"/>
          <a:sy n="51" d="100"/>
        </p:scale>
        <p:origin x="-2460" y="-114"/>
      </p:cViewPr>
      <p:guideLst>
        <p:guide orient="horz" pos="2893"/>
        <p:guide pos="2160"/>
      </p:guideLst>
    </p:cSldViewPr>
  </p:slideViewPr>
  <p:outlineViewPr>
    <p:cViewPr>
      <p:scale>
        <a:sx n="33" d="100"/>
        <a:sy n="33" d="100"/>
      </p:scale>
      <p:origin x="0" y="36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966" y="-96"/>
      </p:cViewPr>
      <p:guideLst>
        <p:guide orient="horz" pos="3127"/>
        <p:guide pos="2139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688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 dirty="0">
              <a:ea typeface="HGPｺﾞｼｯｸE" panose="020B0900000000000000" pitchFamily="50" charset="-128"/>
            </a:endParaRP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101" y="0"/>
            <a:ext cx="2944813" cy="49688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>
              <a:defRPr sz="1200"/>
            </a:lvl1pPr>
          </a:lstStyle>
          <a:p>
            <a:pPr>
              <a:defRPr/>
            </a:pPr>
            <a:fld id="{6CC3A6C1-F96C-4859-832A-409670E33484}" type="datetimeFigureOut">
              <a:rPr lang="ja-JP" altLang="en-US">
                <a:ea typeface="HGPｺﾞｼｯｸE" panose="020B0900000000000000" pitchFamily="50" charset="-128"/>
              </a:rPr>
              <a:pPr>
                <a:defRPr/>
              </a:pPr>
              <a:t>2016/6/30</a:t>
            </a:fld>
            <a:endParaRPr lang="ja-JP" altLang="en-US" dirty="0">
              <a:ea typeface="HGPｺﾞｼｯｸE" panose="020B0900000000000000" pitchFamily="50" charset="-128"/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32925"/>
            <a:ext cx="2944813" cy="49688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 dirty="0">
              <a:ea typeface="HGPｺﾞｼｯｸE" panose="020B0900000000000000" pitchFamily="50" charset="-128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101" y="9432925"/>
            <a:ext cx="2944813" cy="49688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>
              <a:defRPr sz="1200"/>
            </a:lvl1pPr>
          </a:lstStyle>
          <a:p>
            <a:pPr>
              <a:defRPr/>
            </a:pPr>
            <a:fld id="{F4705781-4A49-4F74-B53F-BA7F1237B4C8}" type="slidenum">
              <a:rPr lang="ja-JP" altLang="en-US">
                <a:ea typeface="HGPｺﾞｼｯｸE" panose="020B0900000000000000" pitchFamily="50" charset="-128"/>
              </a:rPr>
              <a:pPr>
                <a:defRPr/>
              </a:pPr>
              <a:t>‹#›</a:t>
            </a:fld>
            <a:endParaRPr lang="ja-JP" altLang="en-US" dirty="0"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99081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688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>
              <a:defRPr sz="1200">
                <a:ea typeface="HGPｺﾞｼｯｸE" panose="020B0900000000000000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101" y="0"/>
            <a:ext cx="2944813" cy="49688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>
              <a:defRPr sz="1200">
                <a:ea typeface="HGPｺﾞｼｯｸE" panose="020B0900000000000000" pitchFamily="50" charset="-128"/>
              </a:defRPr>
            </a:lvl1pPr>
          </a:lstStyle>
          <a:p>
            <a:pPr>
              <a:defRPr/>
            </a:pPr>
            <a:fld id="{9AC6270F-EED6-472A-87F0-C970C9E0DC9D}" type="datetimeFigureOut">
              <a:rPr lang="ja-JP" altLang="en-US" smtClean="0"/>
              <a:pPr>
                <a:defRPr/>
              </a:pPr>
              <a:t>2016/6/30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8200" y="744538"/>
            <a:ext cx="25781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09" rIns="91419" bIns="45709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1" y="4718052"/>
            <a:ext cx="5435600" cy="4468813"/>
          </a:xfrm>
          <a:prstGeom prst="rect">
            <a:avLst/>
          </a:prstGeom>
        </p:spPr>
        <p:txBody>
          <a:bodyPr vert="horz" lIns="91419" tIns="45709" rIns="91419" bIns="45709" rtlCol="0">
            <a:normAutofit/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32925"/>
            <a:ext cx="2944813" cy="49688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>
              <a:defRPr sz="1200">
                <a:ea typeface="HGPｺﾞｼｯｸE" panose="020B0900000000000000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101" y="9432925"/>
            <a:ext cx="2944813" cy="49688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>
              <a:defRPr sz="1200">
                <a:ea typeface="HGPｺﾞｼｯｸE" panose="020B0900000000000000" pitchFamily="50" charset="-128"/>
              </a:defRPr>
            </a:lvl1pPr>
          </a:lstStyle>
          <a:p>
            <a:pPr>
              <a:defRPr/>
            </a:pPr>
            <a:fld id="{82B9228F-2C32-45A4-B047-09BEC83E5F86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30814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PｺﾞｼｯｸE" panose="020B0900000000000000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PｺﾞｼｯｸE" panose="020B0900000000000000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PｺﾞｼｯｸE" panose="020B0900000000000000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PｺﾞｼｯｸE" panose="020B0900000000000000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PｺﾞｼｯｸE" panose="020B09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409383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626054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690505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601155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2697942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5754806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5560216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0043370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8828015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9040352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658379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1093698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735013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0537070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4252530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157247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130812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569490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749517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96291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008029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スライド イメージ プレースホル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981200" y="717550"/>
            <a:ext cx="2484438" cy="3590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40194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277938" y="5013325"/>
            <a:ext cx="5580062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グループ化 15"/>
          <p:cNvGrpSpPr>
            <a:grpSpLocks/>
          </p:cNvGrpSpPr>
          <p:nvPr userDrawn="1"/>
        </p:nvGrpSpPr>
        <p:grpSpPr bwMode="auto">
          <a:xfrm>
            <a:off x="3941763" y="8123238"/>
            <a:ext cx="2219325" cy="514350"/>
            <a:chOff x="4932040" y="764704"/>
            <a:chExt cx="2219325" cy="514350"/>
          </a:xfrm>
        </p:grpSpPr>
        <p:sp>
          <p:nvSpPr>
            <p:cNvPr id="18" name="フリーフォーム 8"/>
            <p:cNvSpPr/>
            <p:nvPr/>
          </p:nvSpPr>
          <p:spPr>
            <a:xfrm>
              <a:off x="5051102" y="805979"/>
              <a:ext cx="1044575" cy="336550"/>
            </a:xfrm>
            <a:custGeom>
              <a:avLst/>
              <a:gdLst>
                <a:gd name="connsiteX0" fmla="*/ 65315 w 1045029"/>
                <a:gd name="connsiteY0" fmla="*/ 0 h 337457"/>
                <a:gd name="connsiteX1" fmla="*/ 228600 w 1045029"/>
                <a:gd name="connsiteY1" fmla="*/ 130628 h 337457"/>
                <a:gd name="connsiteX2" fmla="*/ 468086 w 1045029"/>
                <a:gd name="connsiteY2" fmla="*/ 54428 h 337457"/>
                <a:gd name="connsiteX3" fmla="*/ 631372 w 1045029"/>
                <a:gd name="connsiteY3" fmla="*/ 108857 h 337457"/>
                <a:gd name="connsiteX4" fmla="*/ 718458 w 1045029"/>
                <a:gd name="connsiteY4" fmla="*/ 65314 h 337457"/>
                <a:gd name="connsiteX5" fmla="*/ 838200 w 1045029"/>
                <a:gd name="connsiteY5" fmla="*/ 141514 h 337457"/>
                <a:gd name="connsiteX6" fmla="*/ 947058 w 1045029"/>
                <a:gd name="connsiteY6" fmla="*/ 54428 h 337457"/>
                <a:gd name="connsiteX7" fmla="*/ 1045029 w 1045029"/>
                <a:gd name="connsiteY7" fmla="*/ 141514 h 337457"/>
                <a:gd name="connsiteX8" fmla="*/ 870858 w 1045029"/>
                <a:gd name="connsiteY8" fmla="*/ 283028 h 337457"/>
                <a:gd name="connsiteX9" fmla="*/ 696686 w 1045029"/>
                <a:gd name="connsiteY9" fmla="*/ 217714 h 337457"/>
                <a:gd name="connsiteX10" fmla="*/ 576943 w 1045029"/>
                <a:gd name="connsiteY10" fmla="*/ 337457 h 337457"/>
                <a:gd name="connsiteX11" fmla="*/ 413658 w 1045029"/>
                <a:gd name="connsiteY11" fmla="*/ 206828 h 337457"/>
                <a:gd name="connsiteX12" fmla="*/ 185058 w 1045029"/>
                <a:gd name="connsiteY12" fmla="*/ 272143 h 337457"/>
                <a:gd name="connsiteX13" fmla="*/ 0 w 1045029"/>
                <a:gd name="connsiteY13" fmla="*/ 87086 h 337457"/>
                <a:gd name="connsiteX14" fmla="*/ 65315 w 1045029"/>
                <a:gd name="connsiteY14" fmla="*/ 0 h 337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45029" h="337457">
                  <a:moveTo>
                    <a:pt x="65315" y="0"/>
                  </a:moveTo>
                  <a:lnTo>
                    <a:pt x="228600" y="130628"/>
                  </a:lnTo>
                  <a:lnTo>
                    <a:pt x="468086" y="54428"/>
                  </a:lnTo>
                  <a:lnTo>
                    <a:pt x="631372" y="108857"/>
                  </a:lnTo>
                  <a:lnTo>
                    <a:pt x="718458" y="65314"/>
                  </a:lnTo>
                  <a:lnTo>
                    <a:pt x="838200" y="141514"/>
                  </a:lnTo>
                  <a:lnTo>
                    <a:pt x="947058" y="54428"/>
                  </a:lnTo>
                  <a:lnTo>
                    <a:pt x="1045029" y="141514"/>
                  </a:lnTo>
                  <a:lnTo>
                    <a:pt x="870858" y="283028"/>
                  </a:lnTo>
                  <a:lnTo>
                    <a:pt x="696686" y="217714"/>
                  </a:lnTo>
                  <a:lnTo>
                    <a:pt x="576943" y="337457"/>
                  </a:lnTo>
                  <a:lnTo>
                    <a:pt x="413658" y="206828"/>
                  </a:lnTo>
                  <a:lnTo>
                    <a:pt x="185058" y="272143"/>
                  </a:lnTo>
                  <a:lnTo>
                    <a:pt x="0" y="87086"/>
                  </a:lnTo>
                  <a:lnTo>
                    <a:pt x="6531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pic>
          <p:nvPicPr>
            <p:cNvPr id="19" name="Picture 8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32040" y="764704"/>
              <a:ext cx="2219325" cy="51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正方形/長方形 10"/>
          <p:cNvSpPr/>
          <p:nvPr userDrawn="1"/>
        </p:nvSpPr>
        <p:spPr>
          <a:xfrm flipH="1">
            <a:off x="0" y="4640965"/>
            <a:ext cx="6345000" cy="26000"/>
          </a:xfrm>
          <a:prstGeom prst="rect">
            <a:avLst/>
          </a:prstGeom>
          <a:gradFill flip="none" rotWithShape="1">
            <a:gsLst>
              <a:gs pos="0">
                <a:srgbClr val="F06222"/>
              </a:gs>
              <a:gs pos="50000">
                <a:srgbClr val="F6A07A"/>
              </a:gs>
              <a:gs pos="100000">
                <a:srgbClr val="FCE3D8"/>
              </a:gs>
            </a:gsLst>
            <a:path path="circle">
              <a:fillToRect l="100000" t="100000"/>
            </a:path>
            <a:tileRect r="-100000" b="-100000"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正方形/長方形 11"/>
          <p:cNvSpPr/>
          <p:nvPr userDrawn="1"/>
        </p:nvSpPr>
        <p:spPr>
          <a:xfrm flipH="1">
            <a:off x="114300" y="4691684"/>
            <a:ext cx="6345000" cy="26000"/>
          </a:xfrm>
          <a:prstGeom prst="rect">
            <a:avLst/>
          </a:prstGeom>
          <a:gradFill flip="none" rotWithShape="1">
            <a:gsLst>
              <a:gs pos="0">
                <a:srgbClr val="F06222"/>
              </a:gs>
              <a:gs pos="50000">
                <a:srgbClr val="F6A07A"/>
              </a:gs>
              <a:gs pos="100000">
                <a:srgbClr val="FCE3D8"/>
              </a:gs>
            </a:gsLst>
            <a:path path="circle">
              <a:fillToRect l="100000" t="100000"/>
            </a:path>
            <a:tileRect r="-100000" b="-100000"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12"/>
          <p:cNvSpPr/>
          <p:nvPr userDrawn="1"/>
        </p:nvSpPr>
        <p:spPr>
          <a:xfrm flipH="1">
            <a:off x="228600" y="4742403"/>
            <a:ext cx="6345000" cy="26000"/>
          </a:xfrm>
          <a:prstGeom prst="rect">
            <a:avLst/>
          </a:prstGeom>
          <a:gradFill flip="none" rotWithShape="1">
            <a:gsLst>
              <a:gs pos="0">
                <a:srgbClr val="F06222"/>
              </a:gs>
              <a:gs pos="50000">
                <a:srgbClr val="F6A07A"/>
              </a:gs>
              <a:gs pos="100000">
                <a:srgbClr val="FCE3D8"/>
              </a:gs>
            </a:gsLst>
            <a:path path="circle">
              <a:fillToRect l="100000" t="100000"/>
            </a:path>
            <a:tileRect r="-100000" b="-100000"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正方形/長方形 13"/>
          <p:cNvSpPr/>
          <p:nvPr userDrawn="1"/>
        </p:nvSpPr>
        <p:spPr>
          <a:xfrm flipH="1">
            <a:off x="342900" y="4793122"/>
            <a:ext cx="6345000" cy="26000"/>
          </a:xfrm>
          <a:prstGeom prst="rect">
            <a:avLst/>
          </a:prstGeom>
          <a:gradFill flip="none" rotWithShape="1">
            <a:gsLst>
              <a:gs pos="0">
                <a:srgbClr val="F06222"/>
              </a:gs>
              <a:gs pos="50000">
                <a:srgbClr val="F6A07A"/>
              </a:gs>
              <a:gs pos="100000">
                <a:srgbClr val="FCE3D8"/>
              </a:gs>
            </a:gsLst>
            <a:path path="circle">
              <a:fillToRect l="100000" t="100000"/>
            </a:path>
            <a:tileRect r="-100000" b="-100000"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4"/>
          <p:cNvSpPr/>
          <p:nvPr userDrawn="1"/>
        </p:nvSpPr>
        <p:spPr>
          <a:xfrm flipH="1">
            <a:off x="457200" y="4843840"/>
            <a:ext cx="6345000" cy="26000"/>
          </a:xfrm>
          <a:prstGeom prst="rect">
            <a:avLst/>
          </a:prstGeom>
          <a:gradFill flip="none" rotWithShape="1">
            <a:gsLst>
              <a:gs pos="0">
                <a:srgbClr val="F06222"/>
              </a:gs>
              <a:gs pos="50000">
                <a:srgbClr val="F6A07A"/>
              </a:gs>
              <a:gs pos="100000">
                <a:srgbClr val="FCE3D8"/>
              </a:gs>
            </a:gsLst>
            <a:path path="circle">
              <a:fillToRect l="100000" t="100000"/>
            </a:path>
            <a:tileRect r="-100000" b="-100000"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9000" y="2040677"/>
            <a:ext cx="5940000" cy="2123369"/>
          </a:xfrm>
        </p:spPr>
        <p:txBody>
          <a:bodyPr anchor="t"/>
          <a:lstStyle>
            <a:lvl1pPr>
              <a:defRPr sz="4000"/>
            </a:lvl1pPr>
          </a:lstStyle>
          <a:p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8670" y="5290008"/>
            <a:ext cx="5940000" cy="25200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5"/>
          <p:cNvSpPr/>
          <p:nvPr userDrawn="1"/>
        </p:nvSpPr>
        <p:spPr>
          <a:xfrm>
            <a:off x="0" y="980352"/>
            <a:ext cx="6858000" cy="104000"/>
          </a:xfrm>
          <a:prstGeom prst="rect">
            <a:avLst/>
          </a:prstGeom>
          <a:gradFill flip="none" rotWithShape="1">
            <a:gsLst>
              <a:gs pos="0">
                <a:srgbClr val="F06222"/>
              </a:gs>
              <a:gs pos="50000">
                <a:srgbClr val="F6A07A"/>
              </a:gs>
              <a:gs pos="100000">
                <a:srgbClr val="FCE3D8"/>
              </a:gs>
            </a:gsLst>
            <a:path path="circle">
              <a:fillToRect l="100000" t="100000"/>
            </a:path>
            <a:tileRect r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7000" y="188031"/>
            <a:ext cx="6624000" cy="792000"/>
          </a:xfrm>
        </p:spPr>
        <p:txBody>
          <a:bodyPr/>
          <a:lstStyle>
            <a:lvl1pPr>
              <a:defRPr sz="24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7" name="日付プレースホルダー 2"/>
          <p:cNvSpPr txBox="1">
            <a:spLocks/>
          </p:cNvSpPr>
          <p:nvPr userDrawn="1"/>
        </p:nvSpPr>
        <p:spPr>
          <a:xfrm>
            <a:off x="61913" y="9634552"/>
            <a:ext cx="2133600" cy="252413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8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(C) Recruit Lifestyle </a:t>
            </a:r>
            <a:r>
              <a:rPr lang="en-US" altLang="ja-JP" sz="800" dirty="0" err="1" smtClean="0">
                <a:solidFill>
                  <a:prstClr val="black">
                    <a:lumMod val="50000"/>
                    <a:lumOff val="50000"/>
                  </a:prst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Co.,Ltd</a:t>
            </a:r>
            <a:r>
              <a:rPr lang="en-US" altLang="ja-JP" sz="8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</a:t>
            </a:r>
            <a:endParaRPr lang="ja-JP" altLang="en-US" sz="800" dirty="0">
              <a:solidFill>
                <a:prstClr val="black">
                  <a:lumMod val="50000"/>
                  <a:lumOff val="50000"/>
                </a:prst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フッター プレースホルダー 3"/>
          <p:cNvSpPr txBox="1">
            <a:spLocks/>
          </p:cNvSpPr>
          <p:nvPr userDrawn="1"/>
        </p:nvSpPr>
        <p:spPr>
          <a:xfrm>
            <a:off x="1981200" y="9634552"/>
            <a:ext cx="2895600" cy="252413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</a:t>
            </a:r>
            <a:r>
              <a:rPr lang="ja-JP" altLang="en-US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三浦半島エリア</a:t>
            </a:r>
            <a:r>
              <a:rPr lang="zh-TW" altLang="en-US" sz="1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ＧＡＰ調査 ●</a:t>
            </a:r>
            <a:endParaRPr lang="ja-JP" altLang="en-US" sz="1000" dirty="0">
              <a:solidFill>
                <a:prstClr val="black">
                  <a:lumMod val="50000"/>
                  <a:lumOff val="50000"/>
                </a:prst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117000" y="188031"/>
            <a:ext cx="6624000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17000" y="1208441"/>
            <a:ext cx="6624000" cy="79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7" name="スライド番号プレースホルダー 4"/>
          <p:cNvSpPr txBox="1">
            <a:spLocks/>
          </p:cNvSpPr>
          <p:nvPr userDrawn="1"/>
        </p:nvSpPr>
        <p:spPr>
          <a:xfrm>
            <a:off x="4703020" y="9633650"/>
            <a:ext cx="2133600" cy="252413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CB3C041-7934-44A4-8084-EBF9261C089B}" type="slidenum">
              <a:rPr lang="ja-JP" altLang="en-US" sz="1000" smtClean="0">
                <a:solidFill>
                  <a:prstClr val="black">
                    <a:lumMod val="50000"/>
                    <a:lumOff val="50000"/>
                  </a:prst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pPr algn="r">
                <a:defRPr/>
              </a:pPr>
              <a:t>‹#›</a:t>
            </a:fld>
            <a:endParaRPr lang="ja-JP" altLang="en-US" sz="1000" dirty="0">
              <a:solidFill>
                <a:prstClr val="black">
                  <a:lumMod val="50000"/>
                  <a:lumOff val="50000"/>
                </a:prst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HGPｺﾞｼｯｸE" panose="020B0900000000000000" pitchFamily="50" charset="-128"/>
          <a:ea typeface="HGPｺﾞｼｯｸE" panose="020B0900000000000000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kern="1200">
          <a:solidFill>
            <a:schemeClr val="tx1"/>
          </a:solidFill>
          <a:latin typeface="HGPｺﾞｼｯｸE" panose="020B0900000000000000" pitchFamily="50" charset="-128"/>
          <a:ea typeface="HGPｺﾞｼｯｸE" panose="020B0900000000000000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HGPｺﾞｼｯｸE" panose="020B0900000000000000" pitchFamily="50" charset="-128"/>
          <a:ea typeface="HGPｺﾞｼｯｸE" panose="020B0900000000000000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400" kern="1200">
          <a:solidFill>
            <a:schemeClr val="tx1"/>
          </a:solidFill>
          <a:latin typeface="HGPｺﾞｼｯｸE" panose="020B0900000000000000" pitchFamily="50" charset="-128"/>
          <a:ea typeface="HGPｺﾞｼｯｸE" panose="020B0900000000000000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400" kern="1200">
          <a:solidFill>
            <a:schemeClr val="tx1"/>
          </a:solidFill>
          <a:latin typeface="HGPｺﾞｼｯｸE" panose="020B0900000000000000" pitchFamily="50" charset="-128"/>
          <a:ea typeface="HGPｺﾞｼｯｸE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30460" y="2936720"/>
            <a:ext cx="5940000" cy="1800000"/>
          </a:xfrm>
        </p:spPr>
        <p:txBody>
          <a:bodyPr anchor="ctr"/>
          <a:lstStyle/>
          <a:p>
            <a:pPr algn="ctr"/>
            <a:r>
              <a:rPr kumimoji="1" lang="ja-JP" altLang="en-US" sz="3200" dirty="0" smtClean="0"/>
              <a:t>三浦半島地域ＤＭＯに向けた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市場調査報告書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ja-JP" dirty="0" smtClean="0"/>
              <a:t>2016</a:t>
            </a:r>
            <a:r>
              <a:rPr lang="ja-JP" altLang="en-US" dirty="0" smtClean="0"/>
              <a:t>年</a:t>
            </a:r>
            <a:r>
              <a:rPr lang="en-US" altLang="ja-JP" dirty="0"/>
              <a:t>3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23</a:t>
            </a:r>
            <a:r>
              <a:rPr lang="ja-JP" altLang="en-US" dirty="0" smtClean="0"/>
              <a:t>日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719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Ｑ２．三浦半島エリアの同行者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12" y="1586070"/>
            <a:ext cx="6143776" cy="9906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945" y="2545115"/>
            <a:ext cx="5407538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05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Ｑ２．三浦半島エリアの同行者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22071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Q2]</a:t>
            </a: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三浦半島エリアに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行ったことがあると回答した人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3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「夫婦」で来訪する割合が非常に多く、続いて「家族で（子どもと）」・友人（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人）の来訪者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が多いことがわかる。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歳は恋人と、または家族で（親と）来訪することが多く、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35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49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歳までは家族で（子どもと）来訪することが多い。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また全体的に男性は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人で三浦半島に訪れる傾向が高い。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" name="図 1"/>
          <p:cNvPicPr/>
          <p:nvPr>
            <p:extLst/>
          </p:nvPr>
        </p:nvPicPr>
        <p:blipFill>
          <a:blip r:embed="rId4"/>
          <a:stretch>
            <a:fillRect/>
          </a:stretch>
        </p:blipFill>
        <p:spPr>
          <a:xfrm>
            <a:off x="160160" y="3104186"/>
            <a:ext cx="6539720" cy="63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3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Ｑ３．三浦半島エリアへの交通手段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12" y="1780630"/>
            <a:ext cx="6143776" cy="508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231" y="2471075"/>
            <a:ext cx="5407538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92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Ｑ３．三浦半島エリアへの交通手段（</a:t>
            </a:r>
            <a:r>
              <a:rPr lang="ja-JP" altLang="en-US" dirty="0"/>
              <a:t>上位</a:t>
            </a:r>
            <a:r>
              <a:rPr lang="ja-JP" altLang="en-US" dirty="0" smtClean="0"/>
              <a:t>項目）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2135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Q3]</a:t>
            </a: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三浦半島エリアに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行ったことがあると回答した人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3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自家用車の利用が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50.7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％と最も多く、続いてＪＲ在来線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44.4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％、京急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29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％と続く。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自家用車または電車での来訪される割合が非常に高い。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レンタカーは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歳の男女に多い傾向がある。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" name="図 1"/>
          <p:cNvPicPr/>
          <p:nvPr>
            <p:extLst/>
          </p:nvPr>
        </p:nvPicPr>
        <p:blipFill>
          <a:blip r:embed="rId4"/>
          <a:stretch>
            <a:fillRect/>
          </a:stretch>
        </p:blipFill>
        <p:spPr>
          <a:xfrm>
            <a:off x="128973" y="3080740"/>
            <a:ext cx="6588113" cy="56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47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Ｑ３．三浦半島エリアへの交通手段（</a:t>
            </a:r>
            <a:r>
              <a:rPr lang="ja-JP" altLang="en-US" dirty="0"/>
              <a:t>下位</a:t>
            </a:r>
            <a:r>
              <a:rPr lang="ja-JP" altLang="en-US" dirty="0" smtClean="0"/>
              <a:t>項目）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2135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Q3]</a:t>
            </a: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三浦半島エリアに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行ったことがあると回答した人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pic>
        <p:nvPicPr>
          <p:cNvPr id="3" name="図 2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63432" y="3812563"/>
            <a:ext cx="6233953" cy="5652000"/>
          </a:xfrm>
          <a:prstGeom prst="rect">
            <a:avLst/>
          </a:prstGeom>
        </p:spPr>
      </p:pic>
      <p:sp>
        <p:nvSpPr>
          <p:cNvPr id="5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自家用車・ＪＲ在来線・京急電鉄などの主要交通以外での、三浦半島エリアへの来訪者は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少ない。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569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200" dirty="0" smtClean="0"/>
              <a:t>Ｑ４．三浦半島エリアへのおでかけ理由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12" y="1708620"/>
            <a:ext cx="6143776" cy="508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408" y="2088949"/>
            <a:ext cx="5407538" cy="581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200" dirty="0" smtClean="0"/>
              <a:t>Ｑ４．三浦半島エリアへのおでかけ理由（上位項目）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22071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Q4]</a:t>
            </a: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三浦半島エリアに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行ったことがあると回答した人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3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エリア全体でのおでかけ理由として、突出している項目はない。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性別・年代に対しても様々な傾向があり、各々の目的ごとに訪れるエリアといえる。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特定の目的をもった来訪者と、目的を決めていない来訪者がいる。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" name="図 2"/>
          <p:cNvPicPr/>
          <p:nvPr>
            <p:extLst/>
          </p:nvPr>
        </p:nvPicPr>
        <p:blipFill>
          <a:blip r:embed="rId4"/>
          <a:stretch>
            <a:fillRect/>
          </a:stretch>
        </p:blipFill>
        <p:spPr>
          <a:xfrm>
            <a:off x="163023" y="2986184"/>
            <a:ext cx="6429374" cy="64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200" dirty="0" smtClean="0"/>
              <a:t>Ｑ</a:t>
            </a:r>
            <a:r>
              <a:rPr lang="ja-JP" altLang="en-US" sz="2200" dirty="0"/>
              <a:t>４</a:t>
            </a:r>
            <a:r>
              <a:rPr lang="ja-JP" altLang="en-US" sz="2200" dirty="0" smtClean="0"/>
              <a:t>．</a:t>
            </a:r>
            <a:r>
              <a:rPr lang="ja-JP" altLang="en-US" sz="2200" dirty="0"/>
              <a:t>三浦半島エリアへ</a:t>
            </a:r>
            <a:r>
              <a:rPr lang="ja-JP" altLang="en-US" sz="2200" dirty="0" smtClean="0"/>
              <a:t>のおでかけ理由（中位項目）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22791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Q4]</a:t>
            </a: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三浦半島エリアに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行ったことがあると回答した人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424510"/>
            <a:ext cx="62286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3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夕食利用目的で来訪されることが少ない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食事の目的では、昼食　＞　カフェ　＞　夕食　である。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交通の便が良かったから訪れたという割合はそれほど多くない。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3"/>
              </a:buBlip>
            </a:pP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" name="図 2"/>
          <p:cNvPicPr/>
          <p:nvPr>
            <p:extLst/>
          </p:nvPr>
        </p:nvPicPr>
        <p:blipFill>
          <a:blip r:embed="rId4"/>
          <a:stretch>
            <a:fillRect/>
          </a:stretch>
        </p:blipFill>
        <p:spPr>
          <a:xfrm>
            <a:off x="168066" y="2983612"/>
            <a:ext cx="6429374" cy="64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67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200" dirty="0" smtClean="0"/>
              <a:t>Ｑ４．三浦半島エリアへのおでかけ理由（下位項目）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2135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Q4]</a:t>
            </a: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三浦半島エリアに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行ったことがあると回答した人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pic>
        <p:nvPicPr>
          <p:cNvPr id="3" name="図 2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69738" y="2986184"/>
            <a:ext cx="6429374" cy="6480000"/>
          </a:xfrm>
          <a:prstGeom prst="rect">
            <a:avLst/>
          </a:prstGeom>
        </p:spPr>
      </p:pic>
      <p:sp>
        <p:nvSpPr>
          <p:cNvPr id="8" name="テキスト ボックス 8"/>
          <p:cNvSpPr txBox="1">
            <a:spLocks noChangeArrowheads="1"/>
          </p:cNvSpPr>
          <p:nvPr/>
        </p:nvSpPr>
        <p:spPr bwMode="auto">
          <a:xfrm>
            <a:off x="308684" y="1424510"/>
            <a:ext cx="62286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ビジネス利用及びイベント参加での、来訪者は非常に少ない。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03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</a:t>
            </a:r>
            <a:r>
              <a:rPr lang="ja-JP" altLang="en-US" dirty="0"/>
              <a:t>５</a:t>
            </a:r>
            <a:r>
              <a:rPr lang="ja-JP" altLang="en-US" dirty="0" smtClean="0"/>
              <a:t>．三浦半島エリアでかかった費用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459" y="1344770"/>
            <a:ext cx="6131082" cy="12319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556" y="2360640"/>
            <a:ext cx="5102888" cy="688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6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三浦半島</a:t>
            </a:r>
            <a:r>
              <a:rPr lang="ja-JP" altLang="en-US" dirty="0"/>
              <a:t>エリア</a:t>
            </a:r>
            <a:r>
              <a:rPr lang="ja-JP" altLang="en-US" dirty="0" smtClean="0"/>
              <a:t>　対象者</a:t>
            </a:r>
            <a:r>
              <a:rPr lang="ja-JP" altLang="en-US" dirty="0"/>
              <a:t>プロフィール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6934" y="1240733"/>
            <a:ext cx="619771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◆ </a:t>
            </a:r>
            <a:r>
              <a:rPr lang="ja-JP" altLang="en-US" sz="12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実査期間</a:t>
            </a:r>
            <a:endParaRPr lang="en-US" altLang="ja-JP" sz="1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 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2016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日～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2016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◆ </a:t>
            </a:r>
            <a:r>
              <a:rPr lang="ja-JP" altLang="en-US" sz="12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対象者</a:t>
            </a:r>
            <a:endParaRPr lang="en-US" altLang="ja-JP" sz="1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インターネットリサーチ「 マクロミル 」のモニタ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会員から、本調査対象である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ターゲット設定の対象者）を抽出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◆ 各表における割合について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　小数点以下第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位を四捨五入して、整理している為、割合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の合計と各表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の数値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が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異なる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場合がありますので、ご了承ください。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◆ </a:t>
            </a:r>
            <a:r>
              <a:rPr lang="ja-JP" altLang="en-US" sz="12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ターゲット設定</a:t>
            </a:r>
            <a:endParaRPr lang="en-US" altLang="ja-JP" sz="1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［ 年代 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］ 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歳以上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［ 性別比 ］ 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男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52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49.8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　 ：女性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52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50.2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</a:t>
            </a: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［ 居住エリア別］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・　埼玉県　　　　　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…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119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・　千葉県　　　　　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…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89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  <a:tabLst>
                <a:tab pos="2154238" algn="l"/>
              </a:tabLst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・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東京都　　　　　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…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41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名（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23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区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208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名、市部（多摩エリア）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208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　）　　　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  <a:tabLst>
                <a:tab pos="2154238" algn="l"/>
              </a:tabLst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・　神奈川県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 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…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42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名（川崎・横浜市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208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名、湘南エリア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106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  <a:tabLst>
                <a:tab pos="2154238" algn="l"/>
              </a:tabLst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　　　　　 三浦半島エリア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106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名）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50000"/>
              </a:lnSpc>
              <a:tabLst>
                <a:tab pos="2154238" algn="l"/>
              </a:tabLst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　　　　　　　　　　　　　　　　　　　 合計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104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53250"/>
            <a:ext cx="3470523" cy="257007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1311" y="6753250"/>
            <a:ext cx="3464182" cy="255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9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400422" y="3728830"/>
            <a:ext cx="6115050" cy="6048375"/>
          </a:xfrm>
          <a:prstGeom prst="rect">
            <a:avLst/>
          </a:prstGeom>
        </p:spPr>
      </p:pic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</a:t>
            </a:r>
            <a:r>
              <a:rPr lang="ja-JP" altLang="en-US" dirty="0"/>
              <a:t>５</a:t>
            </a:r>
            <a:r>
              <a:rPr lang="ja-JP" altLang="en-US" dirty="0" smtClean="0"/>
              <a:t>．</a:t>
            </a:r>
            <a:r>
              <a:rPr lang="ja-JP" altLang="en-US" dirty="0"/>
              <a:t>鎌倉</a:t>
            </a:r>
            <a:r>
              <a:rPr lang="ja-JP" altLang="en-US" dirty="0" smtClean="0"/>
              <a:t>市でかかった費用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22791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Q5]</a:t>
            </a: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鎌倉市に行った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ことがある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と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回答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した人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鎌倉市における宿泊費が他市町に比べ、突出して高い。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鎌倉市から遠い来訪者ほど飲食費用が高い傾向にある。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また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歳女性の飲食費用が高い傾向にある。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912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404590" y="3729295"/>
            <a:ext cx="6115050" cy="6048375"/>
          </a:xfrm>
          <a:prstGeom prst="rect">
            <a:avLst/>
          </a:prstGeom>
        </p:spPr>
      </p:pic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</a:t>
            </a:r>
            <a:r>
              <a:rPr lang="ja-JP" altLang="en-US" dirty="0"/>
              <a:t>５</a:t>
            </a:r>
            <a:r>
              <a:rPr lang="ja-JP" altLang="en-US" dirty="0" smtClean="0"/>
              <a:t>．横須賀市でかかった費用</a:t>
            </a:r>
          </a:p>
        </p:txBody>
      </p:sp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横須賀市は他市町に比べ、消費額が少ない。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歳男性のお土産・買い物消費額が高い傾向にある。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22791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Q5]</a:t>
            </a: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横須賀市に行った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ことがある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と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回答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した人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8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398657" y="3729295"/>
            <a:ext cx="6115050" cy="6048375"/>
          </a:xfrm>
          <a:prstGeom prst="rect">
            <a:avLst/>
          </a:prstGeom>
        </p:spPr>
      </p:pic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</a:t>
            </a:r>
            <a:r>
              <a:rPr lang="ja-JP" altLang="en-US" dirty="0"/>
              <a:t>５</a:t>
            </a:r>
            <a:r>
              <a:rPr lang="ja-JP" altLang="en-US" dirty="0" smtClean="0"/>
              <a:t>．三浦市でかかった費用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1223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Q5]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三浦市では、飲食費及びお土産・買い物での消費額が他市町に比べ、高い。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22791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Q5]</a:t>
            </a: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三浦市に行った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ことがある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と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回答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した人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4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404580" y="3728830"/>
            <a:ext cx="6115050" cy="6048375"/>
          </a:xfrm>
          <a:prstGeom prst="rect">
            <a:avLst/>
          </a:prstGeom>
        </p:spPr>
      </p:pic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</a:t>
            </a:r>
            <a:r>
              <a:rPr lang="ja-JP" altLang="en-US" dirty="0"/>
              <a:t>５</a:t>
            </a:r>
            <a:r>
              <a:rPr lang="ja-JP" altLang="en-US" dirty="0" smtClean="0"/>
              <a:t>．逗子市でかかった費用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1223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Q5]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逗子市から遠い来訪者ほど消費額が高い傾向にある。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22791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Q5]</a:t>
            </a: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逗子市に行った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ことがある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と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回答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した人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6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398880" y="3729295"/>
            <a:ext cx="6115050" cy="6048375"/>
          </a:xfrm>
          <a:prstGeom prst="rect">
            <a:avLst/>
          </a:prstGeom>
        </p:spPr>
      </p:pic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</a:t>
            </a:r>
            <a:r>
              <a:rPr lang="ja-JP" altLang="en-US" dirty="0"/>
              <a:t>５</a:t>
            </a:r>
            <a:r>
              <a:rPr lang="ja-JP" altLang="en-US" dirty="0" smtClean="0"/>
              <a:t>．葉山町でかかった費用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1223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Q5]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葉山町から遠い来訪者ほど飲食費の消費額が高い。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お土産・買い物の消費額がやや低い。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22791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Q5]</a:t>
            </a: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葉山町に行った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ことがある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と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回答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Arial" panose="020B0604020202020204" pitchFamily="34" charset="0"/>
              </a:rPr>
              <a:t>した人</a:t>
            </a:r>
          </a:p>
          <a:p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90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Ｑ６＆Ｑ７．鎌倉市の観光資源に関する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　　　認知度・興味度 </a:t>
            </a:r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689" y="3389797"/>
            <a:ext cx="5570702" cy="613579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10" y="2529253"/>
            <a:ext cx="2151557" cy="82965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10" y="1348830"/>
            <a:ext cx="2267179" cy="874239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50935" y="1113803"/>
            <a:ext cx="51538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Q6 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鎌倉市の観光資源に関する、以下のことをご存じですか？</a:t>
            </a:r>
            <a:r>
              <a:rPr lang="ja-JP" altLang="en-US" sz="1200" dirty="0"/>
              <a:t> 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77195" y="2280531"/>
            <a:ext cx="48758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Q7 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鎌倉市の観光資源に関する、以下のことに興味はありますか？</a:t>
            </a:r>
            <a:r>
              <a:rPr lang="ja-JP" alt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739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Ｑ６＆Ｑ７．</a:t>
            </a:r>
            <a:r>
              <a:rPr lang="ja-JP" altLang="en-US" dirty="0"/>
              <a:t>鎌倉市</a:t>
            </a:r>
            <a:r>
              <a:rPr lang="ja-JP" altLang="en-US" dirty="0" smtClean="0"/>
              <a:t>の観光資源に関する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　　　認知度・興味度 ［散布図］</a:t>
            </a:r>
          </a:p>
        </p:txBody>
      </p:sp>
      <p:grpSp>
        <p:nvGrpSpPr>
          <p:cNvPr id="20" name="グループ化 7"/>
          <p:cNvGrpSpPr/>
          <p:nvPr/>
        </p:nvGrpSpPr>
        <p:grpSpPr>
          <a:xfrm>
            <a:off x="1628750" y="1473188"/>
            <a:ext cx="1214447" cy="1080000"/>
            <a:chOff x="1432107" y="1069222"/>
            <a:chExt cx="1080000" cy="1079500"/>
          </a:xfrm>
        </p:grpSpPr>
        <p:sp>
          <p:nvSpPr>
            <p:cNvPr id="21" name="正方形/長方形 11"/>
            <p:cNvSpPr>
              <a:spLocks noChangeArrowheads="1"/>
            </p:cNvSpPr>
            <p:nvPr/>
          </p:nvSpPr>
          <p:spPr bwMode="auto">
            <a:xfrm>
              <a:off x="1432107" y="1069222"/>
              <a:ext cx="1080000" cy="1079500"/>
            </a:xfrm>
            <a:prstGeom prst="rect">
              <a:avLst/>
            </a:prstGeom>
            <a:solidFill>
              <a:schemeClr val="accent5">
                <a:alpha val="23921"/>
              </a:schemeClr>
            </a:soli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438375" y="1286798"/>
              <a:ext cx="1056481" cy="5768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 smtClean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「認知」「興味」</a:t>
              </a:r>
              <a:endParaRPr lang="en-US" altLang="ja-JP" sz="1050" dirty="0">
                <a:solidFill>
                  <a:schemeClr val="accent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共に高い</a:t>
              </a:r>
              <a:endParaRPr lang="en-US" altLang="ja-JP" sz="1050" dirty="0">
                <a:solidFill>
                  <a:schemeClr val="accent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現在の人気項目</a:t>
              </a:r>
            </a:p>
          </p:txBody>
        </p:sp>
      </p:grpSp>
      <p:grpSp>
        <p:nvGrpSpPr>
          <p:cNvPr id="23" name="グループ化 10"/>
          <p:cNvGrpSpPr/>
          <p:nvPr/>
        </p:nvGrpSpPr>
        <p:grpSpPr>
          <a:xfrm>
            <a:off x="394718" y="1474841"/>
            <a:ext cx="1205083" cy="1080000"/>
            <a:chOff x="286718" y="978173"/>
            <a:chExt cx="1081036" cy="1079500"/>
          </a:xfrm>
        </p:grpSpPr>
        <p:sp>
          <p:nvSpPr>
            <p:cNvPr id="24" name="正方形/長方形 9"/>
            <p:cNvSpPr>
              <a:spLocks noChangeArrowheads="1"/>
            </p:cNvSpPr>
            <p:nvPr/>
          </p:nvSpPr>
          <p:spPr bwMode="auto">
            <a:xfrm>
              <a:off x="286718" y="978173"/>
              <a:ext cx="1080000" cy="1079500"/>
            </a:xfrm>
            <a:prstGeom prst="rect">
              <a:avLst/>
            </a:prstGeom>
            <a:solidFill>
              <a:schemeClr val="accent2">
                <a:alpha val="23921"/>
              </a:schemeClr>
            </a:soli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02043" y="1194216"/>
              <a:ext cx="1065711" cy="5768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「認知」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は低いが</a:t>
              </a:r>
              <a:endParaRPr lang="en-US" altLang="ja-JP" sz="105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興味</a:t>
              </a: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」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は高い</a:t>
              </a:r>
              <a:endParaRPr lang="en-US" altLang="ja-JP" sz="105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今後のお宝項目</a:t>
              </a:r>
            </a:p>
          </p:txBody>
        </p:sp>
      </p:grpSp>
      <p:grpSp>
        <p:nvGrpSpPr>
          <p:cNvPr id="26" name="グループ化 13"/>
          <p:cNvGrpSpPr/>
          <p:nvPr/>
        </p:nvGrpSpPr>
        <p:grpSpPr>
          <a:xfrm>
            <a:off x="2636890" y="3970021"/>
            <a:ext cx="1030883" cy="659239"/>
            <a:chOff x="3130083" y="3985923"/>
            <a:chExt cx="1030883" cy="659239"/>
          </a:xfrm>
        </p:grpSpPr>
        <p:sp>
          <p:nvSpPr>
            <p:cNvPr id="27" name="テキスト ボックス 22"/>
            <p:cNvSpPr txBox="1">
              <a:spLocks noChangeArrowheads="1"/>
            </p:cNvSpPr>
            <p:nvPr/>
          </p:nvSpPr>
          <p:spPr bwMode="auto">
            <a:xfrm>
              <a:off x="3130083" y="4055192"/>
              <a:ext cx="558800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b="1" dirty="0">
                  <a:solidFill>
                    <a:prstClr val="black"/>
                  </a:solidFill>
                  <a:latin typeface="Arial" charset="0"/>
                  <a:ea typeface="ＭＳ Ｐゴシック" charset="-128"/>
                </a:rPr>
                <a:t>拡大</a:t>
              </a:r>
            </a:p>
          </p:txBody>
        </p:sp>
        <p:sp>
          <p:nvSpPr>
            <p:cNvPr id="28" name="右矢印 16"/>
            <p:cNvSpPr>
              <a:spLocks noChangeArrowheads="1"/>
            </p:cNvSpPr>
            <p:nvPr/>
          </p:nvSpPr>
          <p:spPr bwMode="auto">
            <a:xfrm rot="5400000">
              <a:off x="3544009" y="4028205"/>
              <a:ext cx="659239" cy="574675"/>
            </a:xfrm>
            <a:prstGeom prst="rightArrow">
              <a:avLst>
                <a:gd name="adj1" fmla="val 50000"/>
                <a:gd name="adj2" fmla="val 50073"/>
              </a:avLst>
            </a:pr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black"/>
                </a:solidFill>
                <a:latin typeface="Arial" charset="0"/>
                <a:ea typeface="ＭＳ Ｐゴシック" charset="-128"/>
              </a:endParaRPr>
            </a:p>
          </p:txBody>
        </p:sp>
      </p:grpSp>
      <p:pic>
        <p:nvPicPr>
          <p:cNvPr id="2" name="図 1"/>
          <p:cNvPicPr/>
          <p:nvPr>
            <p:extLst/>
          </p:nvPr>
        </p:nvPicPr>
        <p:blipFill>
          <a:blip r:embed="rId2"/>
          <a:stretch>
            <a:fillRect/>
          </a:stretch>
        </p:blipFill>
        <p:spPr>
          <a:xfrm>
            <a:off x="3236839" y="1159916"/>
            <a:ext cx="3508217" cy="3492000"/>
          </a:xfrm>
          <a:prstGeom prst="rect">
            <a:avLst/>
          </a:prstGeom>
        </p:spPr>
      </p:pic>
      <p:pic>
        <p:nvPicPr>
          <p:cNvPr id="3" name="図 2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04817" y="4592950"/>
            <a:ext cx="5244241" cy="52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74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Q6</a:t>
            </a:r>
            <a:r>
              <a:rPr kumimoji="1" lang="ja-JP" altLang="en-US" dirty="0" smtClean="0"/>
              <a:t>　鎌倉市の観光資源に関する認知度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00" y="1208480"/>
            <a:ext cx="6695842" cy="784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9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Q7</a:t>
            </a:r>
            <a:r>
              <a:rPr kumimoji="1" lang="ja-JP" altLang="en-US" dirty="0" smtClean="0"/>
              <a:t>　鎌倉市の観光資源に関する興味度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58" y="1136470"/>
            <a:ext cx="6695842" cy="799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Ｑ８＆Ｑ９．</a:t>
            </a:r>
            <a:r>
              <a:rPr lang="ja-JP" altLang="en-US" dirty="0"/>
              <a:t>横須賀</a:t>
            </a:r>
            <a:r>
              <a:rPr lang="ja-JP" altLang="en-US" dirty="0" smtClean="0"/>
              <a:t>市の観光資源に関する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　　　</a:t>
            </a:r>
            <a:r>
              <a:rPr lang="ja-JP" altLang="en-US" dirty="0"/>
              <a:t>認知</a:t>
            </a:r>
            <a:r>
              <a:rPr lang="ja-JP" altLang="en-US" dirty="0" smtClean="0"/>
              <a:t>度・興味度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432" y="3440792"/>
            <a:ext cx="5945976" cy="598874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32" y="2437074"/>
            <a:ext cx="2176950" cy="839446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054" y="1312705"/>
            <a:ext cx="2330705" cy="89873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305550" y="1094996"/>
            <a:ext cx="65524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Q8 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横須賀市の観光資源に関する、以下のことに興味はありますか？</a:t>
            </a:r>
            <a:r>
              <a:rPr lang="ja-JP" altLang="en-US" sz="1200" dirty="0"/>
              <a:t> 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05550" y="2185758"/>
            <a:ext cx="51122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Q9 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横須賀市の観光資源に関する、以下のことに興味はありますか？</a:t>
            </a:r>
            <a:r>
              <a:rPr lang="ja-JP" alt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332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Ｑ１．三浦半島エリアへの来訪経験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12" y="1064460"/>
            <a:ext cx="6143776" cy="19558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331" y="2935831"/>
            <a:ext cx="5001338" cy="45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Ｑ８＆Ｑ９．</a:t>
            </a:r>
            <a:r>
              <a:rPr lang="ja-JP" altLang="en-US" dirty="0"/>
              <a:t>横須賀</a:t>
            </a:r>
            <a:r>
              <a:rPr lang="ja-JP" altLang="en-US" dirty="0" smtClean="0"/>
              <a:t>市の観光資源に関する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　　　</a:t>
            </a:r>
            <a:r>
              <a:rPr lang="ja-JP" altLang="en-US" dirty="0"/>
              <a:t>認知</a:t>
            </a:r>
            <a:r>
              <a:rPr lang="ja-JP" altLang="en-US" dirty="0" smtClean="0"/>
              <a:t>度・興味度 ［散布図］</a:t>
            </a:r>
          </a:p>
        </p:txBody>
      </p:sp>
      <p:grpSp>
        <p:nvGrpSpPr>
          <p:cNvPr id="19" name="グループ化 7"/>
          <p:cNvGrpSpPr/>
          <p:nvPr/>
        </p:nvGrpSpPr>
        <p:grpSpPr>
          <a:xfrm>
            <a:off x="1628750" y="1473188"/>
            <a:ext cx="1214447" cy="1080000"/>
            <a:chOff x="1432107" y="1069222"/>
            <a:chExt cx="1080000" cy="1079500"/>
          </a:xfrm>
        </p:grpSpPr>
        <p:sp>
          <p:nvSpPr>
            <p:cNvPr id="20" name="正方形/長方形 11"/>
            <p:cNvSpPr>
              <a:spLocks noChangeArrowheads="1"/>
            </p:cNvSpPr>
            <p:nvPr/>
          </p:nvSpPr>
          <p:spPr bwMode="auto">
            <a:xfrm>
              <a:off x="1432107" y="1069222"/>
              <a:ext cx="1080000" cy="1079500"/>
            </a:xfrm>
            <a:prstGeom prst="rect">
              <a:avLst/>
            </a:prstGeom>
            <a:solidFill>
              <a:schemeClr val="accent5">
                <a:alpha val="23921"/>
              </a:schemeClr>
            </a:soli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8375" y="1286798"/>
              <a:ext cx="1056481" cy="5768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 smtClean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「認知」「興味」</a:t>
              </a:r>
              <a:endParaRPr lang="en-US" altLang="ja-JP" sz="1050" dirty="0">
                <a:solidFill>
                  <a:schemeClr val="accent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共に高い</a:t>
              </a:r>
              <a:endParaRPr lang="en-US" altLang="ja-JP" sz="1050" dirty="0">
                <a:solidFill>
                  <a:schemeClr val="accent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現在の人気項目</a:t>
              </a:r>
            </a:p>
          </p:txBody>
        </p:sp>
      </p:grpSp>
      <p:grpSp>
        <p:nvGrpSpPr>
          <p:cNvPr id="22" name="グループ化 10"/>
          <p:cNvGrpSpPr/>
          <p:nvPr/>
        </p:nvGrpSpPr>
        <p:grpSpPr>
          <a:xfrm>
            <a:off x="394718" y="1474841"/>
            <a:ext cx="1205083" cy="1080000"/>
            <a:chOff x="286718" y="978173"/>
            <a:chExt cx="1081036" cy="1079500"/>
          </a:xfrm>
        </p:grpSpPr>
        <p:sp>
          <p:nvSpPr>
            <p:cNvPr id="23" name="正方形/長方形 9"/>
            <p:cNvSpPr>
              <a:spLocks noChangeArrowheads="1"/>
            </p:cNvSpPr>
            <p:nvPr/>
          </p:nvSpPr>
          <p:spPr bwMode="auto">
            <a:xfrm>
              <a:off x="286718" y="978173"/>
              <a:ext cx="1080000" cy="1079500"/>
            </a:xfrm>
            <a:prstGeom prst="rect">
              <a:avLst/>
            </a:prstGeom>
            <a:solidFill>
              <a:schemeClr val="accent2">
                <a:alpha val="23921"/>
              </a:schemeClr>
            </a:soli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02043" y="1194216"/>
              <a:ext cx="1065711" cy="5768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「認知」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は低いが</a:t>
              </a:r>
              <a:endParaRPr lang="en-US" altLang="ja-JP" sz="105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興味</a:t>
              </a: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」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は高い</a:t>
              </a:r>
              <a:endParaRPr lang="en-US" altLang="ja-JP" sz="105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今後のお宝項目</a:t>
              </a:r>
            </a:p>
          </p:txBody>
        </p:sp>
      </p:grpSp>
      <p:grpSp>
        <p:nvGrpSpPr>
          <p:cNvPr id="25" name="グループ化 13"/>
          <p:cNvGrpSpPr/>
          <p:nvPr/>
        </p:nvGrpSpPr>
        <p:grpSpPr>
          <a:xfrm>
            <a:off x="2636890" y="3970021"/>
            <a:ext cx="1030883" cy="659239"/>
            <a:chOff x="3130083" y="3985923"/>
            <a:chExt cx="1030883" cy="659239"/>
          </a:xfrm>
        </p:grpSpPr>
        <p:sp>
          <p:nvSpPr>
            <p:cNvPr id="26" name="テキスト ボックス 22"/>
            <p:cNvSpPr txBox="1">
              <a:spLocks noChangeArrowheads="1"/>
            </p:cNvSpPr>
            <p:nvPr/>
          </p:nvSpPr>
          <p:spPr bwMode="auto">
            <a:xfrm>
              <a:off x="3130083" y="4055192"/>
              <a:ext cx="558800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b="1" dirty="0">
                  <a:solidFill>
                    <a:prstClr val="black"/>
                  </a:solidFill>
                  <a:latin typeface="Arial" charset="0"/>
                  <a:ea typeface="ＭＳ Ｐゴシック" charset="-128"/>
                </a:rPr>
                <a:t>拡大</a:t>
              </a:r>
            </a:p>
          </p:txBody>
        </p:sp>
        <p:sp>
          <p:nvSpPr>
            <p:cNvPr id="27" name="右矢印 16"/>
            <p:cNvSpPr>
              <a:spLocks noChangeArrowheads="1"/>
            </p:cNvSpPr>
            <p:nvPr/>
          </p:nvSpPr>
          <p:spPr bwMode="auto">
            <a:xfrm rot="5400000">
              <a:off x="3544009" y="4028205"/>
              <a:ext cx="659239" cy="574675"/>
            </a:xfrm>
            <a:prstGeom prst="rightArrow">
              <a:avLst>
                <a:gd name="adj1" fmla="val 50000"/>
                <a:gd name="adj2" fmla="val 50073"/>
              </a:avLst>
            </a:pr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black"/>
                </a:solidFill>
                <a:latin typeface="Arial" charset="0"/>
                <a:ea typeface="ＭＳ Ｐゴシック" charset="-128"/>
              </a:endParaRPr>
            </a:p>
          </p:txBody>
        </p:sp>
      </p:grpSp>
      <p:pic>
        <p:nvPicPr>
          <p:cNvPr id="3" name="図 2"/>
          <p:cNvPicPr/>
          <p:nvPr>
            <p:extLst/>
          </p:nvPr>
        </p:nvPicPr>
        <p:blipFill>
          <a:blip r:embed="rId2"/>
          <a:stretch>
            <a:fillRect/>
          </a:stretch>
        </p:blipFill>
        <p:spPr>
          <a:xfrm>
            <a:off x="3240205" y="1154934"/>
            <a:ext cx="3508217" cy="3492000"/>
          </a:xfrm>
          <a:prstGeom prst="rect">
            <a:avLst/>
          </a:prstGeom>
        </p:spPr>
      </p:pic>
      <p:pic>
        <p:nvPicPr>
          <p:cNvPr id="5" name="図 4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04817" y="4592950"/>
            <a:ext cx="5244241" cy="52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54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Q8</a:t>
            </a:r>
            <a:r>
              <a:rPr kumimoji="1" lang="ja-JP" altLang="en-US" dirty="0" smtClean="0"/>
              <a:t>　横須賀市の観光資源に関する認知度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20" y="1077913"/>
            <a:ext cx="6563780" cy="850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Q9</a:t>
            </a:r>
            <a:r>
              <a:rPr kumimoji="1" lang="ja-JP" altLang="en-US" dirty="0" smtClean="0"/>
              <a:t>　横須賀市の観光資源に関する興味度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50" y="1081343"/>
            <a:ext cx="6431386" cy="848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Ｑ１０</a:t>
            </a:r>
            <a:r>
              <a:rPr lang="ja-JP" altLang="en-US" dirty="0"/>
              <a:t>＆</a:t>
            </a:r>
            <a:r>
              <a:rPr lang="ja-JP" altLang="en-US" dirty="0" smtClean="0"/>
              <a:t>Ｑ１１．三浦市の観光資源に関する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　　　</a:t>
            </a:r>
            <a:r>
              <a:rPr lang="ja-JP" altLang="en-US" dirty="0"/>
              <a:t>認知</a:t>
            </a:r>
            <a:r>
              <a:rPr lang="ja-JP" altLang="en-US" dirty="0" smtClean="0"/>
              <a:t>度・興味度 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12" y="3409843"/>
            <a:ext cx="6548888" cy="6030038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31" y="2475542"/>
            <a:ext cx="2249449" cy="867402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432" y="1385103"/>
            <a:ext cx="2249449" cy="867402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260560" y="1108104"/>
            <a:ext cx="53926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Q10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三浦市の観光資源に関する、以下のことに興味はありますか？</a:t>
            </a:r>
            <a:r>
              <a:rPr lang="ja-JP" altLang="en-US" sz="1200" dirty="0"/>
              <a:t> 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60560" y="2214489"/>
            <a:ext cx="4920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Q11 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三浦市の観光資源に関する、以下のことに興味はありますか？</a:t>
            </a:r>
            <a:r>
              <a:rPr lang="ja-JP" alt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367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Ｑ１０</a:t>
            </a:r>
            <a:r>
              <a:rPr lang="ja-JP" altLang="en-US" dirty="0"/>
              <a:t>＆</a:t>
            </a:r>
            <a:r>
              <a:rPr lang="ja-JP" altLang="en-US" dirty="0" smtClean="0"/>
              <a:t>Ｑ１１．三浦市の観光資源に関する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　　　</a:t>
            </a:r>
            <a:r>
              <a:rPr lang="ja-JP" altLang="en-US" dirty="0"/>
              <a:t>認知</a:t>
            </a:r>
            <a:r>
              <a:rPr lang="ja-JP" altLang="en-US" dirty="0" smtClean="0"/>
              <a:t>度・興味度 ［散布図］</a:t>
            </a:r>
          </a:p>
        </p:txBody>
      </p:sp>
      <p:grpSp>
        <p:nvGrpSpPr>
          <p:cNvPr id="19" name="グループ化 7"/>
          <p:cNvGrpSpPr/>
          <p:nvPr/>
        </p:nvGrpSpPr>
        <p:grpSpPr>
          <a:xfrm>
            <a:off x="1628750" y="1473188"/>
            <a:ext cx="1214447" cy="1080000"/>
            <a:chOff x="1432107" y="1069222"/>
            <a:chExt cx="1080000" cy="1079500"/>
          </a:xfrm>
        </p:grpSpPr>
        <p:sp>
          <p:nvSpPr>
            <p:cNvPr id="20" name="正方形/長方形 11"/>
            <p:cNvSpPr>
              <a:spLocks noChangeArrowheads="1"/>
            </p:cNvSpPr>
            <p:nvPr/>
          </p:nvSpPr>
          <p:spPr bwMode="auto">
            <a:xfrm>
              <a:off x="1432107" y="1069222"/>
              <a:ext cx="1080000" cy="1079500"/>
            </a:xfrm>
            <a:prstGeom prst="rect">
              <a:avLst/>
            </a:prstGeom>
            <a:solidFill>
              <a:schemeClr val="accent5">
                <a:alpha val="23921"/>
              </a:schemeClr>
            </a:soli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8375" y="1286798"/>
              <a:ext cx="1056481" cy="5768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 smtClean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「認知」「興味」</a:t>
              </a:r>
              <a:endParaRPr lang="en-US" altLang="ja-JP" sz="1050" dirty="0">
                <a:solidFill>
                  <a:schemeClr val="accent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共に高い</a:t>
              </a:r>
              <a:endParaRPr lang="en-US" altLang="ja-JP" sz="1050" dirty="0">
                <a:solidFill>
                  <a:schemeClr val="accent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現在の人気項目</a:t>
              </a:r>
            </a:p>
          </p:txBody>
        </p:sp>
      </p:grpSp>
      <p:grpSp>
        <p:nvGrpSpPr>
          <p:cNvPr id="22" name="グループ化 10"/>
          <p:cNvGrpSpPr/>
          <p:nvPr/>
        </p:nvGrpSpPr>
        <p:grpSpPr>
          <a:xfrm>
            <a:off x="394718" y="1474841"/>
            <a:ext cx="1205083" cy="1080000"/>
            <a:chOff x="286718" y="978173"/>
            <a:chExt cx="1081036" cy="1079500"/>
          </a:xfrm>
        </p:grpSpPr>
        <p:sp>
          <p:nvSpPr>
            <p:cNvPr id="23" name="正方形/長方形 9"/>
            <p:cNvSpPr>
              <a:spLocks noChangeArrowheads="1"/>
            </p:cNvSpPr>
            <p:nvPr/>
          </p:nvSpPr>
          <p:spPr bwMode="auto">
            <a:xfrm>
              <a:off x="286718" y="978173"/>
              <a:ext cx="1080000" cy="1079500"/>
            </a:xfrm>
            <a:prstGeom prst="rect">
              <a:avLst/>
            </a:prstGeom>
            <a:solidFill>
              <a:schemeClr val="accent2">
                <a:alpha val="23921"/>
              </a:schemeClr>
            </a:soli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02043" y="1194216"/>
              <a:ext cx="1065711" cy="5768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「認知」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は低いが</a:t>
              </a:r>
              <a:endParaRPr lang="en-US" altLang="ja-JP" sz="105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興味</a:t>
              </a: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」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は高い</a:t>
              </a:r>
              <a:endParaRPr lang="en-US" altLang="ja-JP" sz="105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今後のお宝項目</a:t>
              </a:r>
            </a:p>
          </p:txBody>
        </p:sp>
      </p:grpSp>
      <p:grpSp>
        <p:nvGrpSpPr>
          <p:cNvPr id="25" name="グループ化 13"/>
          <p:cNvGrpSpPr/>
          <p:nvPr/>
        </p:nvGrpSpPr>
        <p:grpSpPr>
          <a:xfrm>
            <a:off x="2636890" y="3970021"/>
            <a:ext cx="1030883" cy="659239"/>
            <a:chOff x="3130083" y="3985923"/>
            <a:chExt cx="1030883" cy="659239"/>
          </a:xfrm>
        </p:grpSpPr>
        <p:sp>
          <p:nvSpPr>
            <p:cNvPr id="26" name="テキスト ボックス 22"/>
            <p:cNvSpPr txBox="1">
              <a:spLocks noChangeArrowheads="1"/>
            </p:cNvSpPr>
            <p:nvPr/>
          </p:nvSpPr>
          <p:spPr bwMode="auto">
            <a:xfrm>
              <a:off x="3130083" y="4055192"/>
              <a:ext cx="558800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b="1" dirty="0">
                  <a:solidFill>
                    <a:prstClr val="black"/>
                  </a:solidFill>
                  <a:latin typeface="Arial" charset="0"/>
                  <a:ea typeface="ＭＳ Ｐゴシック" charset="-128"/>
                </a:rPr>
                <a:t>拡大</a:t>
              </a:r>
            </a:p>
          </p:txBody>
        </p:sp>
        <p:sp>
          <p:nvSpPr>
            <p:cNvPr id="27" name="右矢印 16"/>
            <p:cNvSpPr>
              <a:spLocks noChangeArrowheads="1"/>
            </p:cNvSpPr>
            <p:nvPr/>
          </p:nvSpPr>
          <p:spPr bwMode="auto">
            <a:xfrm rot="5400000">
              <a:off x="3544009" y="4028205"/>
              <a:ext cx="659239" cy="574675"/>
            </a:xfrm>
            <a:prstGeom prst="rightArrow">
              <a:avLst>
                <a:gd name="adj1" fmla="val 50000"/>
                <a:gd name="adj2" fmla="val 50073"/>
              </a:avLst>
            </a:pr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black"/>
                </a:solidFill>
                <a:latin typeface="Arial" charset="0"/>
                <a:ea typeface="ＭＳ Ｐゴシック" charset="-128"/>
              </a:endParaRPr>
            </a:p>
          </p:txBody>
        </p:sp>
      </p:grpSp>
      <p:pic>
        <p:nvPicPr>
          <p:cNvPr id="4" name="図 3"/>
          <p:cNvPicPr/>
          <p:nvPr>
            <p:extLst/>
          </p:nvPr>
        </p:nvPicPr>
        <p:blipFill>
          <a:blip r:embed="rId2"/>
          <a:stretch>
            <a:fillRect/>
          </a:stretch>
        </p:blipFill>
        <p:spPr>
          <a:xfrm>
            <a:off x="3236416" y="1161237"/>
            <a:ext cx="3508217" cy="3492000"/>
          </a:xfrm>
          <a:prstGeom prst="rect">
            <a:avLst/>
          </a:prstGeom>
        </p:spPr>
      </p:pic>
      <p:pic>
        <p:nvPicPr>
          <p:cNvPr id="5" name="図 4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05277" y="4594511"/>
            <a:ext cx="5244241" cy="52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47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Q10</a:t>
            </a:r>
            <a:r>
              <a:rPr kumimoji="1" lang="ja-JP" altLang="en-US" dirty="0" smtClean="0"/>
              <a:t>　三浦市の観光資源に関する認知度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30" y="1136470"/>
            <a:ext cx="6741000" cy="8026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19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Q11</a:t>
            </a:r>
            <a:r>
              <a:rPr kumimoji="1" lang="ja-JP" altLang="en-US" dirty="0" smtClean="0"/>
              <a:t>　三浦市の観光資源に関する興味度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4460"/>
            <a:ext cx="6741000" cy="802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9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Ｑ１２＆Ｑ１３．</a:t>
            </a:r>
            <a:r>
              <a:rPr lang="ja-JP" altLang="en-US" dirty="0"/>
              <a:t>逗子</a:t>
            </a:r>
            <a:r>
              <a:rPr lang="ja-JP" altLang="en-US" dirty="0" smtClean="0"/>
              <a:t>市の観光資源に関する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　　　</a:t>
            </a:r>
            <a:r>
              <a:rPr lang="ja-JP" altLang="en-US" dirty="0"/>
              <a:t>認知</a:t>
            </a:r>
            <a:r>
              <a:rPr lang="ja-JP" altLang="en-US" dirty="0" smtClean="0"/>
              <a:t>度・興味度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96" y="3486588"/>
            <a:ext cx="6617003" cy="5931032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32" y="2437074"/>
            <a:ext cx="2437200" cy="9398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432" y="1312705"/>
            <a:ext cx="2314468" cy="892474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363458" y="1088925"/>
            <a:ext cx="5441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Q12 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逗子市の観光資源に関する、以下のことをご存じですか？</a:t>
            </a:r>
            <a:r>
              <a:rPr lang="ja-JP" altLang="en-US" sz="1200" dirty="0"/>
              <a:t> 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94432" y="2199552"/>
            <a:ext cx="47490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Q13 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逗子市の観光資源に関する、以下のことに興味はありますか？</a:t>
            </a:r>
            <a:r>
              <a:rPr lang="ja-JP" alt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139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Ｑ１２＆Ｑ１３．</a:t>
            </a:r>
            <a:r>
              <a:rPr lang="ja-JP" altLang="en-US" dirty="0"/>
              <a:t>逗子</a:t>
            </a:r>
            <a:r>
              <a:rPr lang="ja-JP" altLang="en-US" dirty="0" smtClean="0"/>
              <a:t>市の観光資源に関する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　　　</a:t>
            </a:r>
            <a:r>
              <a:rPr lang="ja-JP" altLang="en-US" dirty="0"/>
              <a:t>認知</a:t>
            </a:r>
            <a:r>
              <a:rPr lang="ja-JP" altLang="en-US" dirty="0" smtClean="0"/>
              <a:t>度・</a:t>
            </a:r>
            <a:r>
              <a:rPr lang="ja-JP" altLang="en-US" dirty="0"/>
              <a:t>興味</a:t>
            </a:r>
            <a:r>
              <a:rPr lang="ja-JP" altLang="en-US" dirty="0" smtClean="0"/>
              <a:t>度 ［散布図］</a:t>
            </a:r>
          </a:p>
        </p:txBody>
      </p:sp>
      <p:grpSp>
        <p:nvGrpSpPr>
          <p:cNvPr id="19" name="グループ化 7"/>
          <p:cNvGrpSpPr/>
          <p:nvPr/>
        </p:nvGrpSpPr>
        <p:grpSpPr>
          <a:xfrm>
            <a:off x="1628750" y="1473188"/>
            <a:ext cx="1214447" cy="1080000"/>
            <a:chOff x="1432107" y="1069222"/>
            <a:chExt cx="1080000" cy="1079500"/>
          </a:xfrm>
        </p:grpSpPr>
        <p:sp>
          <p:nvSpPr>
            <p:cNvPr id="20" name="正方形/長方形 11"/>
            <p:cNvSpPr>
              <a:spLocks noChangeArrowheads="1"/>
            </p:cNvSpPr>
            <p:nvPr/>
          </p:nvSpPr>
          <p:spPr bwMode="auto">
            <a:xfrm>
              <a:off x="1432107" y="1069222"/>
              <a:ext cx="1080000" cy="1079500"/>
            </a:xfrm>
            <a:prstGeom prst="rect">
              <a:avLst/>
            </a:prstGeom>
            <a:solidFill>
              <a:schemeClr val="accent5">
                <a:alpha val="23921"/>
              </a:schemeClr>
            </a:soli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8375" y="1286798"/>
              <a:ext cx="1056481" cy="5768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 smtClean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「認知」「興味」</a:t>
              </a:r>
              <a:endParaRPr lang="en-US" altLang="ja-JP" sz="1050" dirty="0">
                <a:solidFill>
                  <a:schemeClr val="accent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共に高い</a:t>
              </a:r>
              <a:endParaRPr lang="en-US" altLang="ja-JP" sz="1050" dirty="0">
                <a:solidFill>
                  <a:schemeClr val="accent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現在の人気項目</a:t>
              </a:r>
            </a:p>
          </p:txBody>
        </p:sp>
      </p:grpSp>
      <p:grpSp>
        <p:nvGrpSpPr>
          <p:cNvPr id="22" name="グループ化 10"/>
          <p:cNvGrpSpPr/>
          <p:nvPr/>
        </p:nvGrpSpPr>
        <p:grpSpPr>
          <a:xfrm>
            <a:off x="394718" y="1474841"/>
            <a:ext cx="1205083" cy="1080000"/>
            <a:chOff x="286718" y="978173"/>
            <a:chExt cx="1081036" cy="1079500"/>
          </a:xfrm>
        </p:grpSpPr>
        <p:sp>
          <p:nvSpPr>
            <p:cNvPr id="23" name="正方形/長方形 9"/>
            <p:cNvSpPr>
              <a:spLocks noChangeArrowheads="1"/>
            </p:cNvSpPr>
            <p:nvPr/>
          </p:nvSpPr>
          <p:spPr bwMode="auto">
            <a:xfrm>
              <a:off x="286718" y="978173"/>
              <a:ext cx="1080000" cy="1079500"/>
            </a:xfrm>
            <a:prstGeom prst="rect">
              <a:avLst/>
            </a:prstGeom>
            <a:solidFill>
              <a:schemeClr val="accent2">
                <a:alpha val="23921"/>
              </a:schemeClr>
            </a:soli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02043" y="1194216"/>
              <a:ext cx="1065711" cy="5768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「認知」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は低いが</a:t>
              </a:r>
              <a:endParaRPr lang="en-US" altLang="ja-JP" sz="105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興味</a:t>
              </a: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」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は高い</a:t>
              </a:r>
              <a:endParaRPr lang="en-US" altLang="ja-JP" sz="105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今後のお宝項目</a:t>
              </a:r>
            </a:p>
          </p:txBody>
        </p:sp>
      </p:grpSp>
      <p:grpSp>
        <p:nvGrpSpPr>
          <p:cNvPr id="25" name="グループ化 13"/>
          <p:cNvGrpSpPr/>
          <p:nvPr/>
        </p:nvGrpSpPr>
        <p:grpSpPr>
          <a:xfrm>
            <a:off x="2636890" y="3970021"/>
            <a:ext cx="1030883" cy="659239"/>
            <a:chOff x="3130083" y="3985923"/>
            <a:chExt cx="1030883" cy="659239"/>
          </a:xfrm>
        </p:grpSpPr>
        <p:sp>
          <p:nvSpPr>
            <p:cNvPr id="26" name="テキスト ボックス 22"/>
            <p:cNvSpPr txBox="1">
              <a:spLocks noChangeArrowheads="1"/>
            </p:cNvSpPr>
            <p:nvPr/>
          </p:nvSpPr>
          <p:spPr bwMode="auto">
            <a:xfrm>
              <a:off x="3130083" y="4055192"/>
              <a:ext cx="558800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b="1" dirty="0">
                  <a:solidFill>
                    <a:prstClr val="black"/>
                  </a:solidFill>
                  <a:latin typeface="Arial" charset="0"/>
                  <a:ea typeface="ＭＳ Ｐゴシック" charset="-128"/>
                </a:rPr>
                <a:t>拡大</a:t>
              </a:r>
            </a:p>
          </p:txBody>
        </p:sp>
        <p:sp>
          <p:nvSpPr>
            <p:cNvPr id="27" name="右矢印 16"/>
            <p:cNvSpPr>
              <a:spLocks noChangeArrowheads="1"/>
            </p:cNvSpPr>
            <p:nvPr/>
          </p:nvSpPr>
          <p:spPr bwMode="auto">
            <a:xfrm rot="5400000">
              <a:off x="3544009" y="4028205"/>
              <a:ext cx="659239" cy="574675"/>
            </a:xfrm>
            <a:prstGeom prst="rightArrow">
              <a:avLst>
                <a:gd name="adj1" fmla="val 50000"/>
                <a:gd name="adj2" fmla="val 50073"/>
              </a:avLst>
            </a:pr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black"/>
                </a:solidFill>
                <a:latin typeface="Arial" charset="0"/>
                <a:ea typeface="ＭＳ Ｐゴシック" charset="-128"/>
              </a:endParaRPr>
            </a:p>
          </p:txBody>
        </p:sp>
      </p:grpSp>
      <p:pic>
        <p:nvPicPr>
          <p:cNvPr id="3" name="図 2"/>
          <p:cNvPicPr/>
          <p:nvPr>
            <p:extLst/>
          </p:nvPr>
        </p:nvPicPr>
        <p:blipFill>
          <a:blip r:embed="rId2"/>
          <a:stretch>
            <a:fillRect/>
          </a:stretch>
        </p:blipFill>
        <p:spPr>
          <a:xfrm>
            <a:off x="3236416" y="1177822"/>
            <a:ext cx="3502794" cy="3492000"/>
          </a:xfrm>
          <a:prstGeom prst="rect">
            <a:avLst/>
          </a:prstGeom>
        </p:spPr>
      </p:pic>
      <p:pic>
        <p:nvPicPr>
          <p:cNvPr id="5" name="図 4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04817" y="4604673"/>
            <a:ext cx="5236136" cy="52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2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Q12</a:t>
            </a:r>
            <a:r>
              <a:rPr kumimoji="1" lang="ja-JP" altLang="en-US" dirty="0" smtClean="0"/>
              <a:t>　逗子市の観光資源に関する認知度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40" y="1280491"/>
            <a:ext cx="6740999" cy="496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5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Ｑ１．</a:t>
            </a:r>
            <a:r>
              <a:rPr lang="ja-JP" altLang="en-US" dirty="0"/>
              <a:t>鎌倉</a:t>
            </a:r>
            <a:r>
              <a:rPr lang="ja-JP" altLang="en-US" dirty="0" smtClean="0"/>
              <a:t>市への来訪経験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12239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Q1]</a:t>
            </a:r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pic>
        <p:nvPicPr>
          <p:cNvPr id="2" name="図 1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66342" y="3728830"/>
            <a:ext cx="6528226" cy="5904000"/>
          </a:xfrm>
          <a:prstGeom prst="rect">
            <a:avLst/>
          </a:prstGeom>
        </p:spPr>
      </p:pic>
      <p:sp>
        <p:nvSpPr>
          <p:cNvPr id="5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鎌倉市への来訪について、来訪者は初回来訪者が約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21.2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％と多い。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鎌倉市への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回～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回来訪者は約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15.2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％と他市町に比べ多い。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他の市町と比較すると、三浦半島エリア内において来訪者数が最も多い地域である。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鎌倉市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へ「いったことはないが知っている」「行ったことはないし知らない」という回答者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約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46.3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％となる。来訪経験者は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50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％を超えている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２回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以上のリピーターは、「川崎市・横浜市」「湘南エリア」からの来訪者が多い。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鎌倉市への来訪者は男性よりも女性の方が来訪率が高い。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回来訪する性年代は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歳の女性であった。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724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Q13</a:t>
            </a:r>
            <a:r>
              <a:rPr kumimoji="1" lang="ja-JP" altLang="en-US" dirty="0" smtClean="0"/>
              <a:t>　逗子市の観光資源に関する興味度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0" y="1208480"/>
            <a:ext cx="6820046" cy="496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Ｑ１４＆Ｑ１５．葉山町の観光資源に関する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　　　</a:t>
            </a:r>
            <a:r>
              <a:rPr lang="ja-JP" altLang="en-US" dirty="0"/>
              <a:t>認知</a:t>
            </a:r>
            <a:r>
              <a:rPr lang="ja-JP" altLang="en-US" dirty="0" smtClean="0"/>
              <a:t>度・興味度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99" y="3561442"/>
            <a:ext cx="6580331" cy="535210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32" y="2488280"/>
            <a:ext cx="2437200" cy="93980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432" y="1312705"/>
            <a:ext cx="2437200" cy="9398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260560" y="1076930"/>
            <a:ext cx="52978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Q14 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葉山町の観光資源に関する、以下のことをご存じですか？</a:t>
            </a:r>
            <a:r>
              <a:rPr lang="ja-JP" altLang="en-US" sz="1200" dirty="0"/>
              <a:t> 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51450" y="2252505"/>
            <a:ext cx="48829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Q15 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葉山町の観光資源に関する、以下のことに興味はありますか？</a:t>
            </a:r>
            <a:r>
              <a:rPr lang="ja-JP" alt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50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7"/>
          <p:cNvGrpSpPr/>
          <p:nvPr/>
        </p:nvGrpSpPr>
        <p:grpSpPr>
          <a:xfrm>
            <a:off x="1628750" y="1473188"/>
            <a:ext cx="1214447" cy="1080000"/>
            <a:chOff x="1432107" y="1069222"/>
            <a:chExt cx="1080000" cy="1079500"/>
          </a:xfrm>
        </p:grpSpPr>
        <p:sp>
          <p:nvSpPr>
            <p:cNvPr id="36" name="正方形/長方形 11"/>
            <p:cNvSpPr>
              <a:spLocks noChangeArrowheads="1"/>
            </p:cNvSpPr>
            <p:nvPr/>
          </p:nvSpPr>
          <p:spPr bwMode="auto">
            <a:xfrm>
              <a:off x="1432107" y="1069222"/>
              <a:ext cx="1080000" cy="1079500"/>
            </a:xfrm>
            <a:prstGeom prst="rect">
              <a:avLst/>
            </a:prstGeom>
            <a:solidFill>
              <a:schemeClr val="accent5">
                <a:alpha val="23921"/>
              </a:schemeClr>
            </a:soli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438375" y="1286798"/>
              <a:ext cx="1056481" cy="5768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 smtClean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「認知」「興味」</a:t>
              </a:r>
              <a:endParaRPr lang="en-US" altLang="ja-JP" sz="1050" dirty="0">
                <a:solidFill>
                  <a:schemeClr val="accent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共に高い</a:t>
              </a:r>
              <a:endParaRPr lang="en-US" altLang="ja-JP" sz="1050" dirty="0">
                <a:solidFill>
                  <a:schemeClr val="accent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現在の人気項目</a:t>
              </a:r>
            </a:p>
          </p:txBody>
        </p:sp>
      </p:grpSp>
      <p:grpSp>
        <p:nvGrpSpPr>
          <p:cNvPr id="38" name="グループ化 10"/>
          <p:cNvGrpSpPr/>
          <p:nvPr/>
        </p:nvGrpSpPr>
        <p:grpSpPr>
          <a:xfrm>
            <a:off x="394718" y="1474841"/>
            <a:ext cx="1205083" cy="1080000"/>
            <a:chOff x="286718" y="978173"/>
            <a:chExt cx="1081036" cy="1079500"/>
          </a:xfrm>
        </p:grpSpPr>
        <p:sp>
          <p:nvSpPr>
            <p:cNvPr id="39" name="正方形/長方形 9"/>
            <p:cNvSpPr>
              <a:spLocks noChangeArrowheads="1"/>
            </p:cNvSpPr>
            <p:nvPr/>
          </p:nvSpPr>
          <p:spPr bwMode="auto">
            <a:xfrm>
              <a:off x="286718" y="978173"/>
              <a:ext cx="1080000" cy="1079500"/>
            </a:xfrm>
            <a:prstGeom prst="rect">
              <a:avLst/>
            </a:prstGeom>
            <a:solidFill>
              <a:schemeClr val="accent2">
                <a:alpha val="23921"/>
              </a:schemeClr>
            </a:soli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302043" y="1194216"/>
              <a:ext cx="1065711" cy="5768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「認知」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は低いが</a:t>
              </a:r>
              <a:endParaRPr lang="en-US" altLang="ja-JP" sz="105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「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興味</a:t>
              </a:r>
              <a:r>
                <a:rPr lang="ja-JP" altLang="en-US" sz="1050" dirty="0" smtClean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」</a:t>
              </a: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は高い</a:t>
              </a:r>
              <a:endParaRPr lang="en-US" altLang="ja-JP" sz="105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chemeClr val="accent2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今後のお宝項目</a:t>
              </a:r>
            </a:p>
          </p:txBody>
        </p:sp>
      </p:grpSp>
      <p:sp>
        <p:nvSpPr>
          <p:cNvPr id="1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Ｑ１４＆Ｑ１５．葉山町の観光資源に関する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　　　　　　　　</a:t>
            </a:r>
            <a:r>
              <a:rPr lang="ja-JP" altLang="en-US" dirty="0"/>
              <a:t>認知</a:t>
            </a:r>
            <a:r>
              <a:rPr lang="ja-JP" altLang="en-US" dirty="0" smtClean="0"/>
              <a:t>度・</a:t>
            </a:r>
            <a:r>
              <a:rPr lang="ja-JP" altLang="en-US" dirty="0"/>
              <a:t>興味</a:t>
            </a:r>
            <a:r>
              <a:rPr lang="ja-JP" altLang="en-US" dirty="0" smtClean="0"/>
              <a:t>度 ［散布図］</a:t>
            </a:r>
          </a:p>
        </p:txBody>
      </p:sp>
      <p:grpSp>
        <p:nvGrpSpPr>
          <p:cNvPr id="13" name="グループ化 13"/>
          <p:cNvGrpSpPr/>
          <p:nvPr/>
        </p:nvGrpSpPr>
        <p:grpSpPr>
          <a:xfrm>
            <a:off x="2636890" y="3970021"/>
            <a:ext cx="1030883" cy="659239"/>
            <a:chOff x="3130083" y="3985923"/>
            <a:chExt cx="1030883" cy="659239"/>
          </a:xfrm>
        </p:grpSpPr>
        <p:sp>
          <p:nvSpPr>
            <p:cNvPr id="14" name="テキスト ボックス 22"/>
            <p:cNvSpPr txBox="1">
              <a:spLocks noChangeArrowheads="1"/>
            </p:cNvSpPr>
            <p:nvPr/>
          </p:nvSpPr>
          <p:spPr bwMode="auto">
            <a:xfrm>
              <a:off x="3130083" y="4055192"/>
              <a:ext cx="558800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b="1" dirty="0">
                  <a:solidFill>
                    <a:prstClr val="black"/>
                  </a:solidFill>
                  <a:latin typeface="Arial" charset="0"/>
                  <a:ea typeface="ＭＳ Ｐゴシック" charset="-128"/>
                </a:rPr>
                <a:t>拡大</a:t>
              </a:r>
            </a:p>
          </p:txBody>
        </p:sp>
        <p:sp>
          <p:nvSpPr>
            <p:cNvPr id="15" name="右矢印 16"/>
            <p:cNvSpPr>
              <a:spLocks noChangeArrowheads="1"/>
            </p:cNvSpPr>
            <p:nvPr/>
          </p:nvSpPr>
          <p:spPr bwMode="auto">
            <a:xfrm rot="5400000">
              <a:off x="3544009" y="4028205"/>
              <a:ext cx="659239" cy="574675"/>
            </a:xfrm>
            <a:prstGeom prst="rightArrow">
              <a:avLst>
                <a:gd name="adj1" fmla="val 50000"/>
                <a:gd name="adj2" fmla="val 50073"/>
              </a:avLst>
            </a:pr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1587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prstClr val="black"/>
                </a:solidFill>
                <a:latin typeface="Arial" charset="0"/>
                <a:ea typeface="ＭＳ Ｐゴシック" charset="-128"/>
              </a:endParaRPr>
            </a:p>
          </p:txBody>
        </p:sp>
      </p:grpSp>
      <p:pic>
        <p:nvPicPr>
          <p:cNvPr id="3" name="図 2"/>
          <p:cNvPicPr/>
          <p:nvPr>
            <p:extLst/>
          </p:nvPr>
        </p:nvPicPr>
        <p:blipFill>
          <a:blip r:embed="rId2"/>
          <a:stretch>
            <a:fillRect/>
          </a:stretch>
        </p:blipFill>
        <p:spPr>
          <a:xfrm>
            <a:off x="3236416" y="1160706"/>
            <a:ext cx="3502794" cy="3492000"/>
          </a:xfrm>
          <a:prstGeom prst="rect">
            <a:avLst/>
          </a:prstGeom>
        </p:spPr>
      </p:pic>
      <p:pic>
        <p:nvPicPr>
          <p:cNvPr id="5" name="図 4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17000" y="4606234"/>
            <a:ext cx="5236136" cy="52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60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Q14</a:t>
            </a:r>
            <a:r>
              <a:rPr kumimoji="1" lang="ja-JP" altLang="en-US" dirty="0" smtClean="0"/>
              <a:t>　葉山町の観光資源に関する認知度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00" y="1095612"/>
            <a:ext cx="6662512" cy="544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91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Q15</a:t>
            </a:r>
            <a:r>
              <a:rPr kumimoji="1" lang="ja-JP" altLang="en-US" dirty="0" smtClean="0"/>
              <a:t>　葉山町の観光資源に関する興味度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47" y="1136470"/>
            <a:ext cx="6700653" cy="547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6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Ｑ１．</a:t>
            </a:r>
            <a:r>
              <a:rPr lang="ja-JP" altLang="en-US" dirty="0"/>
              <a:t>横須賀</a:t>
            </a:r>
            <a:r>
              <a:rPr lang="ja-JP" altLang="en-US" dirty="0" smtClean="0"/>
              <a:t>市への来訪経験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12239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Q1]</a:t>
            </a:r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pic>
        <p:nvPicPr>
          <p:cNvPr id="3" name="図 2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65104" y="3560512"/>
            <a:ext cx="6528226" cy="5904000"/>
          </a:xfrm>
          <a:prstGeom prst="rect">
            <a:avLst/>
          </a:prstGeom>
        </p:spPr>
      </p:pic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横須賀市への来訪について、来訪者は初回来訪者が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％と多い。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横須賀市へ「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いったことはないが知っている」「行ったことはないし知らない」という回答者は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約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65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％を占める。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２回以上のリピーターは、「川崎市・横浜市」「湘南エリア」からの来訪者が多い。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横須賀市への来訪者は女性よりも男性の方がよりリピーターになりやすい傾向がある。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82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Ｑ１．三浦市への来訪経験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12239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Q1]</a:t>
            </a:r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pic>
        <p:nvPicPr>
          <p:cNvPr id="2" name="図 1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65104" y="3557953"/>
            <a:ext cx="6528226" cy="5904000"/>
          </a:xfrm>
          <a:prstGeom prst="rect">
            <a:avLst/>
          </a:prstGeom>
        </p:spPr>
      </p:pic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三浦市への来訪について、来訪者は初回来訪者が約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％と多い。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三浦市へ「いったことはないが知っている」「行ったことはないし知らない」という回答者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約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％を占める。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２回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以上のリピーターは、「川崎市・横浜市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」から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の来訪者が多い。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三浦市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への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来訪者は男性の方が多く、更に女性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よりも男性の方がよりリピーターに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なり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やすい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傾向がある。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28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Ｑ１．逗子市への来訪経験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12239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Q1]</a:t>
            </a:r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pic>
        <p:nvPicPr>
          <p:cNvPr id="2" name="図 1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65104" y="3560512"/>
            <a:ext cx="6528226" cy="5904000"/>
          </a:xfrm>
          <a:prstGeom prst="rect">
            <a:avLst/>
          </a:prstGeom>
        </p:spPr>
      </p:pic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逗子市への来訪について、来訪者は初回来訪者が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11.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逗子市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へ「行ったことはないが知っている」「行ったことはないし知らない」という回答者は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約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％を占める。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回～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回」の来訪者は、男性の方が多い傾向にあるが、「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回～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回」の来訪者は女性の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方が多い傾向にある。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逗子市は「川崎市・横浜市」からの来訪率が高い。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059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Ｑ１．葉山町への来訪経験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12239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Q1]</a:t>
            </a:r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pic>
        <p:nvPicPr>
          <p:cNvPr id="2" name="図 1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65104" y="3562184"/>
            <a:ext cx="6528226" cy="5904000"/>
          </a:xfrm>
          <a:prstGeom prst="rect">
            <a:avLst/>
          </a:prstGeom>
        </p:spPr>
      </p:pic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葉山町への来訪について、来訪者は初回来訪者が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9.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葉山町へ「行ったことはないが知っている」「行ったことはないし知らない」という回答者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約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78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％を占める。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葉山町への来訪した性年代別の割合はほぼ変わらない。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葉山町は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「川崎市・横浜市」からの来訪率が高い。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323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Ｑ１．その他エリアへの来訪経験</a:t>
            </a:r>
          </a:p>
        </p:txBody>
      </p:sp>
      <p:sp>
        <p:nvSpPr>
          <p:cNvPr id="6" name="テキスト ボックス 14"/>
          <p:cNvSpPr txBox="1">
            <a:spLocks noChangeArrowheads="1"/>
          </p:cNvSpPr>
          <p:nvPr/>
        </p:nvSpPr>
        <p:spPr bwMode="auto">
          <a:xfrm>
            <a:off x="357698" y="4232900"/>
            <a:ext cx="12239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200" b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[</a:t>
            </a:r>
            <a:r>
              <a:rPr lang="en-US" altLang="ja-JP" sz="1200" b="1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Q1]</a:t>
            </a:r>
            <a:endParaRPr lang="ja-JP" altLang="en-US" sz="1200" b="1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pic>
        <p:nvPicPr>
          <p:cNvPr id="2" name="図 1"/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166342" y="3562184"/>
            <a:ext cx="6528226" cy="5904000"/>
          </a:xfrm>
          <a:prstGeom prst="rect">
            <a:avLst/>
          </a:prstGeom>
        </p:spPr>
      </p:pic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308684" y="1352500"/>
            <a:ext cx="62286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buFontTx/>
              <a:buBlip>
                <a:blip r:embed="rId4"/>
              </a:buBlip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三浦半島エリア内の来訪場所が不明な回答者は初回来訪者が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4.5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回以上のリピーターが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5.4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％と来訪者の中で最も多い。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「その他エリア」はどこの市町に来訪したか不明な場合に記載できることとした。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975" indent="-180975">
              <a:buFontTx/>
              <a:buBlip>
                <a:blip r:embed="rId4"/>
              </a:buBlip>
            </a:pP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280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P調査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AP/GPS">
      <a:majorFont>
        <a:latin typeface="HGP創英角ｺﾞｼｯｸUB"/>
        <a:ea typeface="HGP創英角ｺﾞｼｯｸUB"/>
        <a:cs typeface=""/>
      </a:majorFont>
      <a:minorFont>
        <a:latin typeface="HGP創英ﾌﾟﾚｾﾞﾝｽEB"/>
        <a:ea typeface="HGP創英ﾌﾟﾚｾﾞﾝｽE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13343</TotalTime>
  <Words>1383</Words>
  <Application>Microsoft Office PowerPoint</Application>
  <PresentationFormat>A4 210 x 297 mm</PresentationFormat>
  <Paragraphs>220</Paragraphs>
  <Slides>44</Slides>
  <Notes>22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45" baseType="lpstr">
      <vt:lpstr>GAP調査</vt:lpstr>
      <vt:lpstr>三浦半島地域ＤＭＯに向けた 市場調査報告書</vt:lpstr>
      <vt:lpstr>三浦半島エリア　対象者プロフィール</vt:lpstr>
      <vt:lpstr>Ｑ１．三浦半島エリアへの来訪経験</vt:lpstr>
      <vt:lpstr>Ｑ１．鎌倉市への来訪経験</vt:lpstr>
      <vt:lpstr>Ｑ１．横須賀市への来訪経験</vt:lpstr>
      <vt:lpstr>Ｑ１．三浦市への来訪経験</vt:lpstr>
      <vt:lpstr>Ｑ１．逗子市への来訪経験</vt:lpstr>
      <vt:lpstr>Ｑ１．葉山町への来訪経験</vt:lpstr>
      <vt:lpstr>Ｑ１．その他エリアへの来訪経験</vt:lpstr>
      <vt:lpstr>Ｑ２．三浦半島エリアの同行者</vt:lpstr>
      <vt:lpstr>Ｑ２．三浦半島エリアの同行者</vt:lpstr>
      <vt:lpstr>Ｑ３．三浦半島エリアへの交通手段</vt:lpstr>
      <vt:lpstr>Ｑ３．三浦半島エリアへの交通手段（上位項目）</vt:lpstr>
      <vt:lpstr>Ｑ３．三浦半島エリアへの交通手段（下位項目）</vt:lpstr>
      <vt:lpstr>Ｑ４．三浦半島エリアへのおでかけ理由</vt:lpstr>
      <vt:lpstr>Ｑ４．三浦半島エリアへのおでかけ理由（上位項目）</vt:lpstr>
      <vt:lpstr>Ｑ４．三浦半島エリアへのおでかけ理由（中位項目）</vt:lpstr>
      <vt:lpstr>Ｑ４．三浦半島エリアへのおでかけ理由（下位項目）</vt:lpstr>
      <vt:lpstr>Ｑ５．三浦半島エリアでかかった費用</vt:lpstr>
      <vt:lpstr>Ｑ５．鎌倉市でかかった費用</vt:lpstr>
      <vt:lpstr>Ｑ５．横須賀市でかかった費用</vt:lpstr>
      <vt:lpstr>Ｑ５．三浦市でかかった費用</vt:lpstr>
      <vt:lpstr>Ｑ５．逗子市でかかった費用</vt:lpstr>
      <vt:lpstr>Ｑ５．葉山町でかかった費用</vt:lpstr>
      <vt:lpstr>Ｑ６＆Ｑ７．鎌倉市の観光資源に関する 　　　　　　　　　　　　　　　認知度・興味度 </vt:lpstr>
      <vt:lpstr>Ｑ６＆Ｑ７．鎌倉市の観光資源に関する 　　　　　　　　　　　　　　　認知度・興味度 ［散布図］</vt:lpstr>
      <vt:lpstr>Q6　鎌倉市の観光資源に関する認知度</vt:lpstr>
      <vt:lpstr>Q7　鎌倉市の観光資源に関する興味度</vt:lpstr>
      <vt:lpstr>Ｑ８＆Ｑ９．横須賀市の観光資源に関する 　　　　　　　　　　　　　　　認知度・興味度</vt:lpstr>
      <vt:lpstr>Ｑ８＆Ｑ９．横須賀市の観光資源に関する 　　　　　　　　　　　　　　　認知度・興味度 ［散布図］</vt:lpstr>
      <vt:lpstr>Q8　横須賀市の観光資源に関する認知度</vt:lpstr>
      <vt:lpstr>Q9　横須賀市の観光資源に関する興味度</vt:lpstr>
      <vt:lpstr>Ｑ１０＆Ｑ１１．三浦市の観光資源に関する 　　　　　　　　　　　　　　　認知度・興味度 </vt:lpstr>
      <vt:lpstr>Ｑ１０＆Ｑ１１．三浦市の観光資源に関する 　　　　　　　　　　　　　　　認知度・興味度 ［散布図］</vt:lpstr>
      <vt:lpstr>Q10　三浦市の観光資源に関する認知度</vt:lpstr>
      <vt:lpstr>Q11　三浦市の観光資源に関する興味度</vt:lpstr>
      <vt:lpstr>Ｑ１２＆Ｑ１３．逗子市の観光資源に関する 　　　　　　　　　　　　　　　認知度・興味度</vt:lpstr>
      <vt:lpstr>Ｑ１２＆Ｑ１３．逗子市の観光資源に関する 　　　　　　　　　　　　　　　認知度・興味度 ［散布図］</vt:lpstr>
      <vt:lpstr>Q12　逗子市の観光資源に関する認知度</vt:lpstr>
      <vt:lpstr>Q13　逗子市の観光資源に関する興味度</vt:lpstr>
      <vt:lpstr>Ｑ１４＆Ｑ１５．葉山町の観光資源に関する 　　　　　　　　　　　　　　　認知度・興味度</vt:lpstr>
      <vt:lpstr>Ｑ１４＆Ｑ１５．葉山町の観光資源に関する 　　　　　　　　　　　　　　　認知度・興味度 ［散布図］</vt:lpstr>
      <vt:lpstr>Q14　葉山町の観光資源に関する認知度</vt:lpstr>
      <vt:lpstr>Q15　葉山町の観光資源に関する興味度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国分寺市 GAP調査 報告書</dc:title>
  <dc:creator>杉原　崇之</dc:creator>
  <cp:lastModifiedBy>a00p060</cp:lastModifiedBy>
  <cp:revision>1460</cp:revision>
  <cp:lastPrinted>2016-03-23T17:31:25Z</cp:lastPrinted>
  <dcterms:created xsi:type="dcterms:W3CDTF">2013-02-07T06:57:04Z</dcterms:created>
  <dcterms:modified xsi:type="dcterms:W3CDTF">2016-06-30T01:31:16Z</dcterms:modified>
</cp:coreProperties>
</file>